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2"/>
  </p:notesMasterIdLst>
  <p:handoutMasterIdLst>
    <p:handoutMasterId r:id="rId53"/>
  </p:handoutMasterIdLst>
  <p:sldIdLst>
    <p:sldId id="256" r:id="rId2"/>
    <p:sldId id="264" r:id="rId3"/>
    <p:sldId id="263" r:id="rId4"/>
    <p:sldId id="258" r:id="rId5"/>
    <p:sldId id="265" r:id="rId6"/>
    <p:sldId id="259" r:id="rId7"/>
    <p:sldId id="266" r:id="rId8"/>
    <p:sldId id="296" r:id="rId9"/>
    <p:sldId id="287" r:id="rId10"/>
    <p:sldId id="289" r:id="rId11"/>
    <p:sldId id="260" r:id="rId12"/>
    <p:sldId id="267" r:id="rId13"/>
    <p:sldId id="277" r:id="rId14"/>
    <p:sldId id="278" r:id="rId15"/>
    <p:sldId id="298" r:id="rId16"/>
    <p:sldId id="280" r:id="rId17"/>
    <p:sldId id="279" r:id="rId18"/>
    <p:sldId id="294" r:id="rId19"/>
    <p:sldId id="295" r:id="rId20"/>
    <p:sldId id="302" r:id="rId21"/>
    <p:sldId id="300" r:id="rId22"/>
    <p:sldId id="299" r:id="rId23"/>
    <p:sldId id="303" r:id="rId24"/>
    <p:sldId id="301" r:id="rId25"/>
    <p:sldId id="317" r:id="rId26"/>
    <p:sldId id="269" r:id="rId27"/>
    <p:sldId id="318" r:id="rId28"/>
    <p:sldId id="285" r:id="rId29"/>
    <p:sldId id="291" r:id="rId30"/>
    <p:sldId id="292" r:id="rId31"/>
    <p:sldId id="304" r:id="rId32"/>
    <p:sldId id="305" r:id="rId33"/>
    <p:sldId id="306" r:id="rId34"/>
    <p:sldId id="307" r:id="rId35"/>
    <p:sldId id="319" r:id="rId36"/>
    <p:sldId id="286" r:id="rId37"/>
    <p:sldId id="270" r:id="rId38"/>
    <p:sldId id="320" r:id="rId39"/>
    <p:sldId id="321" r:id="rId40"/>
    <p:sldId id="308" r:id="rId41"/>
    <p:sldId id="309" r:id="rId42"/>
    <p:sldId id="322" r:id="rId43"/>
    <p:sldId id="326" r:id="rId44"/>
    <p:sldId id="323" r:id="rId45"/>
    <p:sldId id="324" r:id="rId46"/>
    <p:sldId id="313" r:id="rId47"/>
    <p:sldId id="314" r:id="rId48"/>
    <p:sldId id="262" r:id="rId49"/>
    <p:sldId id="325" r:id="rId50"/>
    <p:sldId id="275" r:id="rId51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80" autoAdjust="0"/>
    <p:restoredTop sz="68445" autoAdjust="0"/>
  </p:normalViewPr>
  <p:slideViewPr>
    <p:cSldViewPr snapToGrid="0">
      <p:cViewPr varScale="1">
        <p:scale>
          <a:sx n="61" d="100"/>
          <a:sy n="61" d="100"/>
        </p:scale>
        <p:origin x="102" y="384"/>
      </p:cViewPr>
      <p:guideLst/>
    </p:cSldViewPr>
  </p:slideViewPr>
  <p:outlineViewPr>
    <p:cViewPr>
      <p:scale>
        <a:sx n="33" d="100"/>
        <a:sy n="33" d="100"/>
      </p:scale>
      <p:origin x="0" y="-129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D4836A-5875-42DB-9C56-4FC7862C6738}" type="datetimeFigureOut">
              <a:rPr lang="de-DE" smtClean="0"/>
              <a:t>26.04.2020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E74653-33AF-421E-8BA6-FB7A09FDBB4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6927990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4866AD-75F6-469A-BC8A-1B6CB962D998}" type="datetimeFigureOut">
              <a:rPr lang="de-DE" smtClean="0"/>
              <a:t>26.04.2020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2DCA9E-6AC6-4AB6-ADE9-9D0DA32568A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670947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ageitgey/machine-learning-is-fun-part-4-modern-face-recognition-with-deep-learning-c3cffc121d78" TargetMode="External"/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time_continue=131&amp;v=hPCTwxF0qf4&amp;feature=emb_logo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 smtClean="0"/>
              <a:t>Convolutional</a:t>
            </a:r>
            <a:r>
              <a:rPr lang="de-DE" baseline="0" dirty="0" smtClean="0"/>
              <a:t> Layer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Matrix wird mit Filtern analysiert, welche feste Pixelgröße haben (oft 3x3)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Filter werden mit festgelegter Schrittweite über Matrix bewegt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Ein </a:t>
            </a:r>
            <a:r>
              <a:rPr lang="de-DE" baseline="0" dirty="0" err="1" smtClean="0"/>
              <a:t>Padding</a:t>
            </a:r>
            <a:r>
              <a:rPr lang="de-DE" baseline="0" dirty="0" smtClean="0"/>
              <a:t> legt fest was passiert wenn der Filter an den Rand stößt (bspw. </a:t>
            </a:r>
            <a:r>
              <a:rPr lang="de-DE" baseline="0" dirty="0" err="1" smtClean="0"/>
              <a:t>Zeropadding</a:t>
            </a:r>
            <a:r>
              <a:rPr lang="de-DE" baseline="0" dirty="0" smtClean="0"/>
              <a:t>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Jeder Punkt in Filter-Fenster hat ein Gewicht und errechnet aus Pixelwerten und den Gewichten einen neuen Punkt in einer Ergebnismatrix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Größe der Ergebnismatrix wird durch Schrittweite, Filtergröße und dem </a:t>
            </a:r>
            <a:r>
              <a:rPr lang="de-DE" baseline="0" dirty="0" err="1" smtClean="0"/>
              <a:t>Padding</a:t>
            </a:r>
            <a:r>
              <a:rPr lang="de-DE" baseline="0" dirty="0" smtClean="0"/>
              <a:t> bestimmt</a:t>
            </a:r>
          </a:p>
          <a:p>
            <a:endParaRPr lang="de-DE" baseline="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Pooling Layer: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Aggregiert </a:t>
            </a:r>
            <a:r>
              <a:rPr lang="de-DE" baseline="0" dirty="0" err="1" smtClean="0"/>
              <a:t>Ergebniss</a:t>
            </a:r>
            <a:r>
              <a:rPr lang="de-DE" baseline="0" dirty="0" smtClean="0"/>
              <a:t> von </a:t>
            </a:r>
            <a:r>
              <a:rPr lang="de-DE" baseline="0" dirty="0" err="1" smtClean="0"/>
              <a:t>Convolutional</a:t>
            </a:r>
            <a:r>
              <a:rPr lang="de-DE" baseline="0" dirty="0" smtClean="0"/>
              <a:t> </a:t>
            </a:r>
            <a:r>
              <a:rPr lang="de-DE" baseline="0" dirty="0" err="1" smtClean="0"/>
              <a:t>Layern</a:t>
            </a:r>
            <a:r>
              <a:rPr lang="de-DE" baseline="0" dirty="0" smtClean="0"/>
              <a:t> indem er nur stärkstes Signal weiter gibt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baseline="0" dirty="0" err="1" smtClean="0"/>
              <a:t>MaxPooling</a:t>
            </a:r>
            <a:r>
              <a:rPr lang="de-DE" baseline="0" dirty="0" smtClean="0"/>
              <a:t> bspw. Nimmt nur höchsten Wert und verwirft alle weiteren (</a:t>
            </a:r>
            <a:r>
              <a:rPr lang="de-DE" baseline="0" dirty="0" err="1" smtClean="0"/>
              <a:t>bsp.</a:t>
            </a:r>
            <a:r>
              <a:rPr lang="de-DE" baseline="0" dirty="0" smtClean="0"/>
              <a:t> 2x2 Ergebnis wird auf die eine Zahl, anstatt 4 reduziert)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Typischerweise Startet das Netz mit 2 </a:t>
            </a:r>
            <a:r>
              <a:rPr lang="de-DE" baseline="0" dirty="0" err="1" smtClean="0"/>
              <a:t>Convolutional</a:t>
            </a:r>
            <a:r>
              <a:rPr lang="de-DE" baseline="0" dirty="0" smtClean="0"/>
              <a:t>, dann 1 Pooling, dann 2 </a:t>
            </a:r>
            <a:r>
              <a:rPr lang="de-DE" baseline="0" dirty="0" err="1" smtClean="0"/>
              <a:t>Convolutional</a:t>
            </a:r>
            <a:r>
              <a:rPr lang="de-DE" baseline="0" dirty="0" smtClean="0"/>
              <a:t>, dann 1 Pooling =&gt; Größe des Inputs wird stark reduziert</a:t>
            </a:r>
          </a:p>
          <a:p>
            <a:endParaRPr lang="de-DE" baseline="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 err="1" smtClean="0"/>
              <a:t>Fully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Connected</a:t>
            </a:r>
            <a:r>
              <a:rPr lang="de-DE" baseline="0" dirty="0" smtClean="0"/>
              <a:t>: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 smtClean="0"/>
              <a:t>Wird am Ende zur Klassifikation genutzt, alle Input Neuronen sind mit allen Output Neuronen (Anzahl möglicher Klassen) verbunden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de-DE" dirty="0" smtClean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de-DE" dirty="0" smtClean="0"/>
              <a:t>Aktivierungsfunktion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 err="1" smtClean="0"/>
              <a:t>ReLU</a:t>
            </a:r>
            <a:r>
              <a:rPr lang="de-DE" dirty="0" smtClean="0"/>
              <a:t> sorgt dafür dass alle Werte</a:t>
            </a:r>
            <a:r>
              <a:rPr lang="de-DE" baseline="0" dirty="0" smtClean="0"/>
              <a:t> kleiner 0 zu 0 werden und alle anderen genau den Wert behalten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Gewichte am Anfang zufällig gewählt und durch Backpropagation im Verlauf angepasst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de-DE" baseline="0" dirty="0" smtClean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Funktionsweise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Erste Ebene erkennt einfache Strukturen wie Linien Kanten </a:t>
            </a:r>
            <a:r>
              <a:rPr lang="de-DE" baseline="0" dirty="0" err="1" smtClean="0"/>
              <a:t>etc</a:t>
            </a:r>
            <a:endParaRPr lang="de-DE" baseline="0" dirty="0" smtClean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Nächste Ebene lernt Kombinationen dieser Strukturen wie Kurven, einfache Formen etc.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Soweit fortführen bis Abstraktion gut genug ist für Klassifikation</a:t>
            </a:r>
            <a:endParaRPr lang="de-DE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640449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Vahid </a:t>
            </a:r>
            <a:r>
              <a:rPr lang="de-DE" dirty="0" err="1" smtClean="0"/>
              <a:t>Kezami</a:t>
            </a:r>
            <a:r>
              <a:rPr lang="de-DE" dirty="0" smtClean="0"/>
              <a:t> und Josephine</a:t>
            </a:r>
            <a:r>
              <a:rPr lang="de-DE" baseline="0" dirty="0" smtClean="0"/>
              <a:t> Sullivan: Face Landmark </a:t>
            </a:r>
            <a:r>
              <a:rPr lang="de-DE" baseline="0" dirty="0" err="1" smtClean="0"/>
              <a:t>Estimation</a:t>
            </a:r>
            <a:r>
              <a:rPr lang="de-DE" baseline="0" dirty="0" smtClean="0"/>
              <a:t> Algorithmus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68 Landmarks definiert, welche die meisten Gesichter haben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Augen, Nase und Mund deutlich markiert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Kinn und Augenbrauen als Grenzen festgelegt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Die erstellte Maske wird auf das Eingabebild angewandt.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Frontal kein Problem, anderer Winkel wird das Bild mit simplen Transformationen angepasst (Rotation, Skalierung…)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baseline="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Ziel ist es die relevanten Merkmale wie Augen </a:t>
            </a:r>
            <a:r>
              <a:rPr lang="de-DE" baseline="0" dirty="0" err="1" smtClean="0"/>
              <a:t>etc</a:t>
            </a:r>
            <a:r>
              <a:rPr lang="de-DE" baseline="0" dirty="0" smtClean="0"/>
              <a:t> zu zentrieren, damit der nächste Schritt einfacher wird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38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752109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Ergebnis was zeigt, dass die Maske auch auf rechtem Bild vollständig angelegt wurde</a:t>
            </a:r>
            <a:endParaRPr lang="de-DE" baseline="0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39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142900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Dlib</a:t>
            </a:r>
            <a:r>
              <a:rPr lang="de-DE" dirty="0" smtClean="0"/>
              <a:t> stellt</a:t>
            </a:r>
            <a:r>
              <a:rPr lang="de-DE" baseline="0" dirty="0" smtClean="0"/>
              <a:t> trainierte </a:t>
            </a:r>
            <a:r>
              <a:rPr lang="de-DE" baseline="0" dirty="0" err="1" smtClean="0"/>
              <a:t>Landmarksdatei</a:t>
            </a:r>
            <a:r>
              <a:rPr lang="de-DE" baseline="0" dirty="0" smtClean="0"/>
              <a:t> bereit für Face </a:t>
            </a:r>
            <a:r>
              <a:rPr lang="de-DE" baseline="0" dirty="0" err="1" smtClean="0"/>
              <a:t>Detection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40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691423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1. Simples Bild zeigen</a:t>
            </a:r>
          </a:p>
          <a:p>
            <a:r>
              <a:rPr lang="de-DE" dirty="0" smtClean="0"/>
              <a:t>2. Webcam abgreifen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41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541445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dirty="0" smtClean="0">
                <a:hlinkClick r:id="rId3"/>
              </a:rPr>
              <a:t>https://medium.com/@ageitgey/machine-learning-is-fun-part-4-modern-face-recognition-with-deep-learning-c3cffc121d78</a:t>
            </a:r>
            <a:endParaRPr lang="de-DE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smtClean="0"/>
              <a:t>Man </a:t>
            </a:r>
            <a:r>
              <a:rPr lang="de-DE" dirty="0" smtClean="0"/>
              <a:t>versucht Messungen zu erstellen von einem Gesicht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 smtClean="0"/>
              <a:t>Ohrengröße, Abstand zwischen den Augen, Länge des Nasenrückens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etc</a:t>
            </a:r>
            <a:endParaRPr lang="de-DE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smtClean="0"/>
              <a:t>Computer</a:t>
            </a:r>
            <a:r>
              <a:rPr lang="de-DE" baseline="0" dirty="0" smtClean="0"/>
              <a:t> arbeitet Pixelbasiert, also sind für uns Menschen offensichtliche Merkmale für ihn oft ungeeignet (</a:t>
            </a:r>
            <a:r>
              <a:rPr lang="de-DE" baseline="0" dirty="0" err="1" smtClean="0"/>
              <a:t>bsp.</a:t>
            </a:r>
            <a:r>
              <a:rPr lang="de-DE" baseline="0" dirty="0" smtClean="0"/>
              <a:t> Augenfarbe)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 err="1" smtClean="0"/>
              <a:t>Deep</a:t>
            </a:r>
            <a:r>
              <a:rPr lang="de-DE" baseline="0" dirty="0" smtClean="0"/>
              <a:t> Learning soll helfen, dass der Computer selbst entscheidet was gute Messungen sind (CNN)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Das Netz wird darauf trainiert 128 Messungen von jedem Gesicht zu erstellen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Bestes Training: Bild1 von </a:t>
            </a:r>
            <a:r>
              <a:rPr lang="de-DE" baseline="0" dirty="0" err="1" smtClean="0"/>
              <a:t>PersonA</a:t>
            </a:r>
            <a:r>
              <a:rPr lang="de-DE" baseline="0" dirty="0" smtClean="0"/>
              <a:t> (</a:t>
            </a:r>
            <a:r>
              <a:rPr lang="de-DE" baseline="0" dirty="0" err="1" smtClean="0"/>
              <a:t>Chirs</a:t>
            </a:r>
            <a:r>
              <a:rPr lang="de-DE" baseline="0" dirty="0" smtClean="0"/>
              <a:t> Pratt), </a:t>
            </a:r>
            <a:r>
              <a:rPr lang="de-DE" baseline="0" dirty="0" smtClean="0"/>
              <a:t>Bild2 von </a:t>
            </a:r>
            <a:r>
              <a:rPr lang="de-DE" baseline="0" dirty="0" err="1" smtClean="0"/>
              <a:t>PersonA</a:t>
            </a:r>
            <a:r>
              <a:rPr lang="de-DE" baseline="0" dirty="0" smtClean="0"/>
              <a:t> und Bild3 von </a:t>
            </a:r>
            <a:r>
              <a:rPr lang="de-DE" baseline="0" dirty="0" err="1" smtClean="0"/>
              <a:t>PersonB</a:t>
            </a:r>
            <a:r>
              <a:rPr lang="de-DE" baseline="0" dirty="0" smtClean="0"/>
              <a:t> (Scott </a:t>
            </a:r>
            <a:r>
              <a:rPr lang="de-DE" baseline="0" dirty="0" err="1" smtClean="0"/>
              <a:t>Clifton</a:t>
            </a:r>
            <a:r>
              <a:rPr lang="de-DE" baseline="0" dirty="0" smtClean="0"/>
              <a:t>) </a:t>
            </a:r>
            <a:r>
              <a:rPr lang="de-DE" baseline="0" dirty="0" smtClean="0"/>
              <a:t>werden zur gleichen Zeit betrachtet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Algorithmus betrachtet die jeweilige Messung für jedes Bild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Das Netz wird so angepasst, dass die Messungen zu Bild1 und Bild2 sich annähern und Bild2 und Bild3 sich entfernen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Das wird mehrere Millionen Male wiederholt, bis das Netz für jedes Gesicht diese 128 Messungen erstellen kann (Es gibt glücklicherweise sehr gute trainierte Netze, welche zur Verfügung gestellt werden)</a:t>
            </a:r>
            <a:endParaRPr lang="de-DE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smtClean="0"/>
              <a:t>Was</a:t>
            </a:r>
            <a:r>
              <a:rPr lang="de-DE" baseline="0" dirty="0" smtClean="0"/>
              <a:t> diese 128 Messungen exakt aussagen weiß nur das Netz selbst, wichtig ist es dass die Zahlen bei zwei Bildern einer Person nahezu identisch sein sollten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42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305872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smtClean="0"/>
              <a:t>Was</a:t>
            </a:r>
            <a:r>
              <a:rPr lang="de-DE" baseline="0" dirty="0" smtClean="0"/>
              <a:t> </a:t>
            </a:r>
            <a:r>
              <a:rPr lang="de-DE" baseline="0" dirty="0" smtClean="0"/>
              <a:t>diese 128 Messungen exakt aussagen weiß nur das Netz selbst, wichtig ist es dass die Zahlen bei zwei Bildern einer Person nahezu identisch sein sollten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43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078421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smtClean="0"/>
              <a:t>Eigentlich für Webseiten entwickelt worden,</a:t>
            </a:r>
            <a:r>
              <a:rPr lang="de-DE" baseline="0" dirty="0" smtClean="0"/>
              <a:t> welche Nutzern Suche anbieten möchte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Kann genutzt werden, um Bilder gewünschter Personen zu suchen und herunterzuladen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Sehr schlechte Ergebnisse =&gt; Zeigen!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44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040614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smtClean="0"/>
              <a:t>Personen </a:t>
            </a:r>
            <a:r>
              <a:rPr lang="de-DE" dirty="0" err="1" smtClean="0"/>
              <a:t>gegooglet</a:t>
            </a:r>
            <a:r>
              <a:rPr lang="de-DE" dirty="0" smtClean="0"/>
              <a:t>, Bilder heruntergeladen und in einem Ordner mit dem Namen der Person platziert.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45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0998482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Evtl</a:t>
            </a:r>
            <a:r>
              <a:rPr lang="de-DE" dirty="0" smtClean="0"/>
              <a:t> </a:t>
            </a:r>
            <a:r>
              <a:rPr lang="de-DE" smtClean="0"/>
              <a:t>hier Alterseinschätzung</a:t>
            </a:r>
            <a:r>
              <a:rPr lang="de-DE" baseline="0" smtClean="0"/>
              <a:t> </a:t>
            </a:r>
            <a:r>
              <a:rPr lang="de-DE" baseline="0" dirty="0" err="1" smtClean="0"/>
              <a:t>etc</a:t>
            </a:r>
            <a:r>
              <a:rPr lang="de-DE" baseline="0" dirty="0" smtClean="0"/>
              <a:t> einbauen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48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706947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Spezialfall der Objekterkennung</a:t>
            </a:r>
          </a:p>
          <a:p>
            <a:endParaRPr lang="de-DE" dirty="0" smtClean="0"/>
          </a:p>
          <a:p>
            <a:r>
              <a:rPr lang="de-DE" dirty="0" smtClean="0"/>
              <a:t>Befasst sich mit reiner Lokalisation</a:t>
            </a:r>
            <a:r>
              <a:rPr lang="de-DE" baseline="0" dirty="0" smtClean="0"/>
              <a:t> von Gesichtern in Bildern</a:t>
            </a:r>
          </a:p>
          <a:p>
            <a:r>
              <a:rPr lang="de-DE" baseline="0" dirty="0" smtClean="0"/>
              <a:t>Keine Zuordnung von Namen etc.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495906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Mathematisches Verfahren zur Mustererkennung</a:t>
            </a:r>
          </a:p>
          <a:p>
            <a:r>
              <a:rPr lang="de-DE" dirty="0" smtClean="0"/>
              <a:t>2001 vorgestellt</a:t>
            </a:r>
          </a:p>
          <a:p>
            <a:r>
              <a:rPr lang="de-DE" dirty="0" smtClean="0"/>
              <a:t>Erkennt</a:t>
            </a:r>
            <a:r>
              <a:rPr lang="de-DE" baseline="0" dirty="0" smtClean="0"/>
              <a:t> in Echtzeit Objekte in Bildern, vor allem beliebt bei Gesichtern</a:t>
            </a:r>
          </a:p>
          <a:p>
            <a:endParaRPr lang="de-DE" baseline="0" dirty="0" smtClean="0"/>
          </a:p>
          <a:p>
            <a:r>
              <a:rPr lang="de-DE" baseline="0" dirty="0" smtClean="0"/>
              <a:t>Bedarf kam durch zwei Aspekte:</a:t>
            </a:r>
          </a:p>
          <a:p>
            <a:pPr marL="171450" indent="-171450">
              <a:buFontTx/>
              <a:buChar char="-"/>
            </a:pPr>
            <a:r>
              <a:rPr lang="de-DE" baseline="0" dirty="0" smtClean="0"/>
              <a:t>Gesichtserkennung um bei Kameras den Fokus automatisch einzustellen</a:t>
            </a:r>
          </a:p>
          <a:p>
            <a:pPr marL="171450" indent="-171450">
              <a:buFontTx/>
              <a:buChar char="-"/>
            </a:pPr>
            <a:r>
              <a:rPr lang="de-DE" baseline="0" dirty="0" smtClean="0"/>
              <a:t>Gesichter zu Personen zuordnen</a:t>
            </a:r>
          </a:p>
          <a:p>
            <a:pPr marL="171450" indent="-171450">
              <a:buFontTx/>
              <a:buChar char="-"/>
            </a:pPr>
            <a:endParaRPr lang="de-DE" baseline="0" dirty="0" smtClean="0"/>
          </a:p>
          <a:p>
            <a:pPr marL="0" indent="0">
              <a:buFontTx/>
              <a:buNone/>
            </a:pPr>
            <a:r>
              <a:rPr lang="de-DE" baseline="0" dirty="0" smtClean="0"/>
              <a:t>Methode basiert auf maschinellem Lernen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610951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Alle</a:t>
            </a: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menschlichen Gesichter teilen Eigenschaften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Augenpartie, Nase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Haar Features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Digitale Bildmerkmale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Berücksichtigt benachbarte Regionen in einem Detektionsfenster (s.o. Edge Line und </a:t>
            </a:r>
            <a:r>
              <a:rPr lang="de-DE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Four-rectangle</a:t>
            </a: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PixelsummeSchwarz</a:t>
            </a: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 </a:t>
            </a:r>
            <a:r>
              <a:rPr lang="de-DE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PixelsummeWeiß</a:t>
            </a: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Differenz zur Kategorisierung von Merkmalen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Beispiel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Augenregion dunkler als Wangenregion, also zwei Rechteecke welche einmal über Augen und einmal über Wangen liegen sind ein Haar Feature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Erkennungsphase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Bild in Graustufen umwandeln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Detektionsfenster über Bild wandern lassen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Für jeden Unterabschnitt des Bildes Haar Feature berechnen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Gelernter Schwellenwert, welcher Gesichter und Nicht-Gesichter trennt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de-DE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Klassifikator</a:t>
            </a:r>
            <a:endParaRPr lang="de-DE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Alleine schwach, aber Viola-Jones-Methode kombiniert viele Haar Features um einen starken </a:t>
            </a:r>
            <a:r>
              <a:rPr lang="de-DE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Klassifikator</a:t>
            </a: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zu erstellen mittels Cascading (später)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</a:t>
            </a:r>
            <a:endParaRPr lang="de-DE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de-DE" sz="1200" b="1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de-DE" sz="1200" b="1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726250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dirty="0" smtClean="0"/>
              <a:t>Die meisten Merkmale werden irrelevant sein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smtClean="0"/>
              <a:t>Kombination</a:t>
            </a:r>
            <a:r>
              <a:rPr lang="de-DE" baseline="0" dirty="0" smtClean="0"/>
              <a:t> von </a:t>
            </a:r>
            <a:r>
              <a:rPr lang="de-DE" baseline="0" dirty="0" err="1" smtClean="0"/>
              <a:t>Klassifikatoren</a:t>
            </a:r>
            <a:endParaRPr lang="de-DE" baseline="0" dirty="0" smtClean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F1,f2,f3 sind Features; a1,a2,a3 Gewichte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F(x) ist ein starker </a:t>
            </a:r>
            <a:r>
              <a:rPr lang="de-DE" baseline="0" dirty="0" err="1" smtClean="0"/>
              <a:t>Klassifikator</a:t>
            </a:r>
            <a:r>
              <a:rPr lang="de-DE" baseline="0" dirty="0" smtClean="0"/>
              <a:t>; Jedes Feature ist ein schwacher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Laut Gleichung werden schwache </a:t>
            </a:r>
            <a:r>
              <a:rPr lang="de-DE" baseline="0" dirty="0" err="1" smtClean="0"/>
              <a:t>Klassifikatoren</a:t>
            </a:r>
            <a:r>
              <a:rPr lang="de-DE" baseline="0" dirty="0" smtClean="0"/>
              <a:t> kombiniert und ein starker entsteht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de-DE" dirty="0" smtClean="0"/>
              <a:t>Wie findet man die wichtigsten</a:t>
            </a:r>
            <a:r>
              <a:rPr lang="de-DE" baseline="0" dirty="0" smtClean="0"/>
              <a:t> Features?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Schwellenwert lernen, welcher in „Gesicht“ und „Kein-Gesicht“ unterscheidet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Jedes Merkmal auf jedes Trainingsbild anwenden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Fehlerquote definieren und wenn das Merkmal diese Fehlerquote hat oder eine geringere, dann ist es ein gutes Merkmal/Feature</a:t>
            </a:r>
            <a:endParaRPr lang="de-DE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723267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smtClean="0"/>
              <a:t>Gesicht nimmt meistens nur kleinen Teil des Bildes ein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smtClean="0"/>
              <a:t>Idee des Cascading ist es zuerst die</a:t>
            </a:r>
            <a:r>
              <a:rPr lang="de-DE" baseline="0" dirty="0" smtClean="0"/>
              <a:t> wichtigsten Features zu suchen: Zuerst nur ein Feature, dann 5, dann 10, dann 50 usw.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Grund, wenn man an jeder Stelle des Bildes ALLE Haar Features anwendet, dauert es sehr lange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Kommt bei den ersten Feature schon ein negatives Ergebnis, braucht man nicht weiter zu suchen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de-DE" baseline="0" dirty="0" smtClean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Video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Am Anfang sieht man deutlich, dass das Fenster sehr schnell weitergeschoben wird, weil die wichtigsten Features nicht erkannt wurden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Nähern wir uns nun dem Gesicht sieht man, dass es langsamer wird und mehr Feature überprüft.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Sobald etwas gefunden wird was </a:t>
            </a:r>
            <a:r>
              <a:rPr lang="de-DE" baseline="0" dirty="0" smtClean="0"/>
              <a:t>ein Gesicht sein könnte, wird es umranden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de-DE" baseline="0" dirty="0" smtClean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dirty="0" smtClean="0">
                <a:hlinkClick r:id="rId3"/>
              </a:rPr>
              <a:t>https://www.youtube.com/watch?time_continue=131&amp;v=hPCTwxF0qf4&amp;feature=emb_logo</a:t>
            </a:r>
            <a:endParaRPr lang="de-DE" dirty="0" smtClean="0"/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de-DE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634355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In der Demo wurde nur Gesichtserkennung</a:t>
            </a:r>
            <a:r>
              <a:rPr lang="de-DE" baseline="0" dirty="0" smtClean="0"/>
              <a:t> und Augenerkennung genutzt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301917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Erweiterung der Face </a:t>
            </a:r>
            <a:r>
              <a:rPr lang="de-DE" dirty="0" err="1" smtClean="0"/>
              <a:t>Detection</a:t>
            </a:r>
            <a:endParaRPr lang="de-DE" dirty="0" smtClean="0"/>
          </a:p>
          <a:p>
            <a:r>
              <a:rPr lang="de-DE" dirty="0" smtClean="0"/>
              <a:t>Aus Basis von </a:t>
            </a:r>
            <a:r>
              <a:rPr lang="de-DE" dirty="0" err="1" smtClean="0"/>
              <a:t>Deep</a:t>
            </a:r>
            <a:r>
              <a:rPr lang="de-DE" dirty="0" smtClean="0"/>
              <a:t> Learning Algorithmen</a:t>
            </a:r>
            <a:r>
              <a:rPr lang="de-DE" baseline="0" dirty="0" smtClean="0"/>
              <a:t> werden detektierte Gesichter gelernten Namen zugeordnet</a:t>
            </a:r>
          </a:p>
          <a:p>
            <a:endParaRPr lang="de-DE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36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649914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aseline="0" dirty="0" smtClean="0"/>
              <a:t>Problem: Wie lernt man das Gesicht?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Person schaut frontal in die Kamera =&gt; Computer kann das Gesicht nahezu problemlos erkennen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Person schaut leicht zur Seite oder ungünstiger Winkel =&gt; Computer kann das Gesicht oft nicht mehr erkennen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baseline="0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de-DE" baseline="0" dirty="0" smtClean="0"/>
              <a:t>Zu sehen: </a:t>
            </a:r>
            <a:r>
              <a:rPr lang="de-DE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Chris Pratt in </a:t>
            </a:r>
            <a:r>
              <a:rPr lang="de-DE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Jurassic</a:t>
            </a:r>
            <a:r>
              <a:rPr lang="de-DE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World</a:t>
            </a:r>
            <a:endParaRPr lang="de-DE" dirty="0" smtClean="0"/>
          </a:p>
          <a:p>
            <a:endParaRPr lang="de-DE" baseline="0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37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844974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7148A2B-9321-4193-A23B-F56C7DAAF1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DE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D693B829-7C24-4389-924D-6F3A182ED8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1889F88-E780-4B5D-921F-EC39DAC83E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400"/>
            </a:lvl1pPr>
          </a:lstStyle>
          <a:p>
            <a:fld id="{A68B213F-206F-4F42-949D-2DF2C49E280D}" type="datetime1">
              <a:rPr lang="de-DE" smtClean="0"/>
              <a:pPr/>
              <a:t>26.04.2020</a:t>
            </a:fld>
            <a:endParaRPr lang="en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94A9216-CC70-4BD9-BC42-BFA979956F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400"/>
            </a:lvl1pPr>
          </a:lstStyle>
          <a:p>
            <a:r>
              <a:rPr lang="de-DE" dirty="0" smtClean="0"/>
              <a:t>MSI - Bilderkennung mit </a:t>
            </a:r>
            <a:r>
              <a:rPr lang="de-DE" dirty="0" err="1" smtClean="0"/>
              <a:t>OpenCV</a:t>
            </a:r>
            <a:endParaRPr lang="en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815F81F-452C-4EF3-9A5C-A50A3FF45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/>
            </a:lvl1pPr>
          </a:lstStyle>
          <a:p>
            <a:fld id="{2919E40B-AC7D-4A7F-9508-598983C40C41}" type="slidenum">
              <a:rPr lang="en-DE" smtClean="0"/>
              <a:pPr/>
              <a:t>‹Nr.›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3738419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B787F3-7FE3-495A-B563-5AE46607F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DE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E1C27027-FF07-42E4-9C7B-8AB3AADAE2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2616091-551C-464E-AAA8-530D43C946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EC88A-10A7-44A7-AE77-382F972E89F4}" type="datetime1">
              <a:rPr lang="de-DE" smtClean="0"/>
              <a:t>26.04.2020</a:t>
            </a:fld>
            <a:endParaRPr lang="en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9CBCD14-4992-49B7-92D4-F15DD53B6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2C6ECEE-EF9E-4399-B31D-3FE2AEA71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776791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3721A548-A4EC-4978-B3B2-5BF08D911F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DE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355EE8CD-13EE-45A6-B82E-37FDBA6AC8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E724E07-AD80-4C8B-A2C4-73EB645E02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37228-5A87-48EC-84A9-FA66316C17D7}" type="datetime1">
              <a:rPr lang="de-DE" smtClean="0"/>
              <a:t>26.04.2020</a:t>
            </a:fld>
            <a:endParaRPr lang="en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CC0A1CD-E406-4BA2-BE59-CDC091672B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3014EF9-F68C-422B-9CF6-CE0BA10AA1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7911249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D36D73-1541-49E7-9CF1-32AC5AF91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3AE337A-4B02-44FA-B988-92523EA074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4330294-2774-4C4D-A4CE-5F44493F26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400"/>
            </a:lvl1pPr>
          </a:lstStyle>
          <a:p>
            <a:fld id="{2EBD22A6-828B-41B9-9AB0-DD2D0B9EA305}" type="datetime1">
              <a:rPr lang="de-DE" smtClean="0"/>
              <a:pPr/>
              <a:t>26.04.2020</a:t>
            </a:fld>
            <a:endParaRPr lang="en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E57A057-4487-441D-95B0-F0639EE61F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400"/>
            </a:lvl1pPr>
          </a:lstStyle>
          <a:p>
            <a:r>
              <a:rPr lang="de-DE" dirty="0" smtClean="0"/>
              <a:t>MSI - Bilderkennung mit </a:t>
            </a:r>
            <a:r>
              <a:rPr lang="de-DE" dirty="0" err="1" smtClean="0"/>
              <a:t>OpenCV</a:t>
            </a:r>
            <a:endParaRPr lang="en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66E3A1E-ECC1-46CD-8372-DAB9242A02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/>
            </a:lvl1pPr>
          </a:lstStyle>
          <a:p>
            <a:fld id="{2919E40B-AC7D-4A7F-9508-598983C40C41}" type="slidenum">
              <a:rPr lang="en-DE" smtClean="0"/>
              <a:pPr/>
              <a:t>‹Nr.›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3953218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5E085A-B0AF-41A2-894A-B8658A0D15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DE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8575600-9428-4F72-A190-4AB0F530AE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C22CDF9-3F14-48FF-8AEF-DCC849D536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B5C03-E921-4F4D-BF33-9E86EBD9B4F3}" type="datetime1">
              <a:rPr lang="de-DE" smtClean="0"/>
              <a:t>26.04.2020</a:t>
            </a:fld>
            <a:endParaRPr lang="en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EB2D315-8C62-474B-B1EA-63DF16ACE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4B72F46-CD61-4C32-8841-2A4EB2C576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616752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A17D05-D4F6-417A-A08F-FDB7D98F41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C48EBEC-0272-4E89-9EC4-2A4E82C788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DE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B6A26A9-6526-4EF3-B9D5-2040CA0263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DE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F0DABDF-5531-461E-BE30-613C0A078D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AA0A02-780B-49FA-BDAD-6FCB39A45481}" type="datetime1">
              <a:rPr lang="de-DE" smtClean="0"/>
              <a:t>26.04.2020</a:t>
            </a:fld>
            <a:endParaRPr lang="en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6F4B786-7111-4BB6-A7F0-A95A25327E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AA9FA5E-C45D-4EBB-9163-36DC67CC6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2315959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45C962-4BFC-4DCF-9518-0E3B82ED9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DE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485BCA6-7360-4647-AE65-F157937CD9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569B79E-DF56-40A9-A84F-210CE4CF25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DE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7132F31-BDB8-4826-8BCA-EE3226BB1DF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2F71BC76-1BDD-4EB3-930A-4FB4E096575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DE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0258A054-86F4-4921-875E-4ADA3D6D1E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B001C-E238-40B9-8C0F-8AC3CBC24623}" type="datetime1">
              <a:rPr lang="de-DE" smtClean="0"/>
              <a:t>26.04.2020</a:t>
            </a:fld>
            <a:endParaRPr lang="en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1CD688EB-FC4C-4508-8438-B67CD2BE66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36B8CFB7-288F-4C93-9044-DA6BF70D5A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613547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F4A367-1B18-4E48-A745-1CB0AFB002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B66F7FB-4D91-4610-859A-3BA70BC70F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182A49-BC5D-4775-B3A9-705C47387146}" type="datetime1">
              <a:rPr lang="de-DE" smtClean="0"/>
              <a:t>26.04.2020</a:t>
            </a:fld>
            <a:endParaRPr lang="en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DEA175B-6CBA-46BF-8A7C-7F33A7307C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7DE2E30-66EF-4658-BC1A-1F4FD2F04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128035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6FF7130F-0542-4BEB-85DF-4B416137E4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FBF4B-D46C-4DB8-B0FE-443580BB193D}" type="datetime1">
              <a:rPr lang="de-DE" smtClean="0"/>
              <a:t>26.04.2020</a:t>
            </a:fld>
            <a:endParaRPr lang="en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8BFB2B76-1420-4B40-AF8D-9903DE6569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01F288F-77F6-44D5-A6D1-FCCCBF8AE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2675675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C3C60D0-6155-4829-835A-22AF97D4A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D8E23A5-156B-4B69-A5D8-762AB3A29B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48E7DF4-E33B-42E1-9FB1-B77BF9185F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7AE581F-418A-4436-BB6C-93CA856078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48C226-E74C-471B-91D3-498F71966195}" type="datetime1">
              <a:rPr lang="de-DE" smtClean="0"/>
              <a:t>26.04.2020</a:t>
            </a:fld>
            <a:endParaRPr lang="en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6444171-8768-46F9-8D13-BDCC852791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8B6380D-F651-4F1B-88C6-DCDAFDE19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5434625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63F51FF-9963-46AB-A73A-CC03CA012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DE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E2E92CF0-71C3-485F-B187-FD910BC3798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95E414B-48CA-4666-8CE3-A541494DB2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2B43047-E8FC-482E-82F7-B184C843D6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845FD6-EDF9-4D83-A66D-50A69D0953EF}" type="datetime1">
              <a:rPr lang="de-DE" smtClean="0"/>
              <a:t>26.04.2020</a:t>
            </a:fld>
            <a:endParaRPr lang="en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211460C-2D8A-4BEC-92BC-243F5C5AF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EE47B40-6F68-41BE-9D32-06E70BF3C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9586017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B1604B32-729B-40DA-B3F6-E6BE32885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DE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D5F6369-8549-4825-A37D-CC9369B6D6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F70519E-EC8C-4E14-8E18-3440A5009A5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723171-A68B-4FB8-A7F7-4A73D016F96F}" type="datetime1">
              <a:rPr lang="de-DE" smtClean="0"/>
              <a:pPr/>
              <a:t>26.04.2020</a:t>
            </a:fld>
            <a:endParaRPr lang="en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72096FF-1722-4C64-A228-DD2AE68306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 dirty="0" smtClean="0"/>
              <a:t>MSI - Bilderkennung mit </a:t>
            </a:r>
            <a:r>
              <a:rPr lang="de-DE" dirty="0" err="1" smtClean="0"/>
              <a:t>OpenCV</a:t>
            </a:r>
            <a:endParaRPr lang="en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1139CD6-89E9-40A2-9679-B623221192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19E40B-AC7D-4A7F-9508-598983C40C41}" type="slidenum">
              <a:rPr lang="en-DE" smtClean="0"/>
              <a:pPr/>
              <a:t>‹Nr.›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8954809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jaai.de/convolutional-neural-networks-cnn-aufbau-funktion-und-anwendungsgebiete-1691/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e.wikipedia.org/wiki/Datei:Face_detection_example_openCV.jpg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slideshare.net/ABHISHEKCHBA/image-processing-67649577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c.ai/haar-cascade-face-identification/" TargetMode="External"/><Relationship Id="rId5" Type="http://schemas.openxmlformats.org/officeDocument/2006/relationships/image" Target="../media/image15.png"/><Relationship Id="rId4" Type="http://schemas.openxmlformats.org/officeDocument/2006/relationships/hyperlink" Target="https://towardsdatascience.com/the-intuition-behind-facial-detection-the-viola-jones-algorithm-29d9106b6999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owardsdatascience.com/the-intuition-behind-facial-detection-the-viola-jones-algorithm-29d9106b6999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time_continue=131&amp;v=hPCTwxF0qf4&amp;feature=emb_logo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owardsdatascience.com/real-time-face-recognition-with-cpu-983d35cc3ec5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g"/><Relationship Id="rId5" Type="http://schemas.openxmlformats.org/officeDocument/2006/relationships/image" Target="../media/image19.jpeg"/><Relationship Id="rId4" Type="http://schemas.openxmlformats.org/officeDocument/2006/relationships/hyperlink" Target="https://www.pinterest.de/pin/351351208415072519/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iconarchive.com/show/free-folder-icons-by-iconshock/folder-images-icon.html" TargetMode="External"/><Relationship Id="rId5" Type="http://schemas.openxmlformats.org/officeDocument/2006/relationships/image" Target="../media/image27.png"/><Relationship Id="rId4" Type="http://schemas.openxmlformats.org/officeDocument/2006/relationships/hyperlink" Target="https://www.greymatter.com/corporate/showcase/bing-search-api/" TargetMode="Externa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hyperlink" Target="http://www.iconarchive.com/show/free-folder-icons-by-iconshock/folder-images-icon.html" TargetMode="External"/><Relationship Id="rId3" Type="http://schemas.openxmlformats.org/officeDocument/2006/relationships/image" Target="../media/image28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e.m.wikipedia.org/wiki/Datei:Download_alt_font_awesome.svg" TargetMode="External"/><Relationship Id="rId5" Type="http://schemas.openxmlformats.org/officeDocument/2006/relationships/image" Target="../media/image29.png"/><Relationship Id="rId4" Type="http://schemas.openxmlformats.org/officeDocument/2006/relationships/hyperlink" Target="https://de.wikipedia.org/wiki/Google" TargetMode="Externa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upermarktblog.com/wp-content/uploads/2019/10/amazongo26a.jpg" TargetMode="External"/><Relationship Id="rId2" Type="http://schemas.openxmlformats.org/officeDocument/2006/relationships/hyperlink" Target="https://blog.notebooksbilliger.de/wp-content/uploads/2017/09/galaxy-note-8-face-unlock-unsicher-title.jpg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imgs.chip.de/1UzVk4G67v4aP9ZB6R668P5uQOU=/618x0/filters:format(jpeg):fill(fff,true)/www.chip.de/ii/6/4/9/7/9/5/9/2/8f785e788c13c1a9.jpeg" TargetMode="External"/><Relationship Id="rId4" Type="http://schemas.openxmlformats.org/officeDocument/2006/relationships/hyperlink" Target="https://www.roedel.de/images/mrt_kopf/01.jpg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37FEBA-A3CF-42AF-9900-CA00DB110F0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Bilderkennung mit </a:t>
            </a:r>
            <a:r>
              <a:rPr lang="de-DE" dirty="0" err="1"/>
              <a:t>OpenCV</a:t>
            </a:r>
            <a:endParaRPr lang="en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FD68C00-7A82-418B-8C93-FD4B2781D64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Jens Windisch (1970362)</a:t>
            </a:r>
          </a:p>
          <a:p>
            <a:r>
              <a:rPr lang="de-DE" dirty="0"/>
              <a:t>Markus Cöllen (1971211)</a:t>
            </a:r>
            <a:endParaRPr lang="en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B5202AF-2606-42D7-835A-F94BB4E97B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59816-08D1-4710-B31A-BBEFCAF10A94}" type="datetime1">
              <a:rPr lang="de-DE" smtClean="0"/>
              <a:t>26.04.2020</a:t>
            </a:fld>
            <a:endParaRPr lang="en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C0E1A9A-21BE-4F86-A9C6-2819AB32B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1</a:t>
            </a:fld>
            <a:endParaRPr lang="en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F1229CB-AD0E-4A57-B863-E70DF4431E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MSI - Bilderkennung mit </a:t>
            </a:r>
            <a:r>
              <a:rPr lang="de-DE" dirty="0" err="1"/>
              <a:t>OpenCV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47623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178BE4-43BD-4EA4-A63C-71249D144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Convolutional</a:t>
            </a:r>
            <a:r>
              <a:rPr lang="de-DE" dirty="0" smtClean="0"/>
              <a:t> </a:t>
            </a:r>
            <a:r>
              <a:rPr lang="de-DE" dirty="0" err="1" smtClean="0"/>
              <a:t>Neural</a:t>
            </a:r>
            <a:r>
              <a:rPr lang="de-DE" dirty="0" smtClean="0"/>
              <a:t> Networks</a:t>
            </a:r>
            <a:endParaRPr lang="de-DE" dirty="0"/>
          </a:p>
        </p:txBody>
      </p:sp>
      <p:pic>
        <p:nvPicPr>
          <p:cNvPr id="7" name="Inhaltsplatzhalt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819" y="1690687"/>
            <a:ext cx="9638209" cy="3230447"/>
          </a:xfr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DDBAF2C-A248-470E-A884-BC55094260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7266AE-F1BE-49F6-8BA3-7470FDFBCBBA}" type="datetime1">
              <a:rPr lang="de-DE" smtClean="0"/>
              <a:t>26.04.2020</a:t>
            </a:fld>
            <a:endParaRPr lang="en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9B5ADDB-1EF9-43E8-A46A-FD9F35F3D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F897FE2-2FD4-40C7-9604-6037527D9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10</a:t>
            </a:fld>
            <a:endParaRPr lang="en-DE"/>
          </a:p>
        </p:txBody>
      </p:sp>
      <p:sp>
        <p:nvSpPr>
          <p:cNvPr id="8" name="Rechteck 7"/>
          <p:cNvSpPr/>
          <p:nvPr/>
        </p:nvSpPr>
        <p:spPr>
          <a:xfrm>
            <a:off x="3048000" y="492113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dirty="0">
                <a:hlinkClick r:id="rId4"/>
              </a:rPr>
              <a:t>https://jaai.de/convolutional-neural-networks-cnn-aufbau-funktion-und-anwendungsgebiete-1691/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986290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BAFEB9B6-68B7-493C-8627-50397D1A6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Objekterkennung</a:t>
            </a:r>
            <a:endParaRPr lang="en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31A542A-75E4-4029-991E-B47BD4E890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6ABE43B2-1A4E-42CA-BC1A-70BF7409AD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04B59-12C4-490C-B3A9-8C138721388E}" type="datetime1">
              <a:rPr lang="de-DE" smtClean="0"/>
              <a:t>26.04.2020</a:t>
            </a:fld>
            <a:endParaRPr lang="en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320524C3-EAE9-4986-9841-B001BA347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11</a:t>
            </a:fld>
            <a:endParaRPr lang="en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34062AD-99CC-438B-B7A2-238AF11E39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730582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CEFC9A0E-B4A5-4A73-BF06-27446DAAA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Was ist Objekterkennung?</a:t>
            </a:r>
            <a:endParaRPr lang="en-DE" dirty="0"/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8DEAAAA0-85EF-4F6B-8055-B04FE8F92D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3645" y="1825625"/>
            <a:ext cx="6604709" cy="4351338"/>
          </a:xfrm>
        </p:spPr>
      </p:pic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8A0098C6-91D2-48D0-999F-D740CA05F9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021FF-42BB-49F9-B366-B01B041A4B55}" type="datetime1">
              <a:rPr lang="de-DE" smtClean="0"/>
              <a:t>26.04.2020</a:t>
            </a:fld>
            <a:endParaRPr lang="en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9136205D-BF18-4ECD-83A9-81DCBCAA81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12</a:t>
            </a:fld>
            <a:endParaRPr lang="en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E3AC8AC-ED21-4BE5-8BE0-35E924BAB5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3457000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CFF185-FC24-41E8-BD7F-8F2AA0510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Objekterfassung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B8A21D0-CE05-472F-8658-40680E2195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Objekterfassung </a:t>
            </a:r>
            <a:r>
              <a:rPr lang="de-DE" dirty="0"/>
              <a:t>ist eine Teilmenge der Objekterkennung</a:t>
            </a:r>
          </a:p>
          <a:p>
            <a:r>
              <a:rPr lang="de-DE" dirty="0"/>
              <a:t>Objekterfassung findet Objekte im Bild</a:t>
            </a:r>
          </a:p>
          <a:p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F8A1B02-B2F1-4E59-A702-A576A386FB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C9BC8-4D5E-4BC5-AE05-0D1046C7CAA4}" type="datetime1">
              <a:rPr lang="de-DE" smtClean="0"/>
              <a:t>26.04.2020</a:t>
            </a:fld>
            <a:endParaRPr lang="en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99E7AED-D1AA-4E80-A042-D7FDFB3D9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13</a:t>
            </a:fld>
            <a:endParaRPr lang="en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39D5B68-D9A6-48CF-BF74-8B98D672E9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035655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5C02626-F01A-4A19-9AAB-B4C80913E9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Objekterfassung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C2902613-60BC-40DB-AD05-7A1DB00A9C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26108" y="2343380"/>
            <a:ext cx="6139784" cy="2807828"/>
          </a:xfrm>
        </p:spPr>
      </p:pic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05D6EA17-DA2A-47A0-92EF-4668FB1FA4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C4B2A-F54C-4F8D-924E-E16D476877D7}" type="datetime1">
              <a:rPr lang="de-DE" smtClean="0"/>
              <a:t>26.04.2020</a:t>
            </a:fld>
            <a:endParaRPr lang="en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8E27363-BB30-42B3-9179-29A72D2B5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14</a:t>
            </a:fld>
            <a:endParaRPr lang="en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CFA6C586-0E82-48AE-A943-7F54F63133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2071489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CFF185-FC24-41E8-BD7F-8F2AA0510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Objektererkennung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B8A21D0-CE05-472F-8658-40680E2195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Objekterkennung klassifiziert diese</a:t>
            </a:r>
          </a:p>
          <a:p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F8A1B02-B2F1-4E59-A702-A576A386FB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82C62B-6DB1-445D-823F-5895C1283666}" type="datetime1">
              <a:rPr lang="de-DE" smtClean="0"/>
              <a:t>26.04.2020</a:t>
            </a:fld>
            <a:endParaRPr lang="en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99E7AED-D1AA-4E80-A042-D7FDFB3D9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15</a:t>
            </a:fld>
            <a:endParaRPr lang="en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39D5B68-D9A6-48CF-BF74-8B98D672E9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1647608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9AF7DF-809D-42A4-9FEC-3C37053E34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Objekterkennung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863CE9CF-4E76-451D-8F59-4F6A859BBD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28210" y="2285632"/>
            <a:ext cx="7135579" cy="4207243"/>
          </a:xfrm>
        </p:spPr>
      </p:pic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B0EFCFE5-30CF-4049-A9A8-9B6EF2AA34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B5288-4851-47E2-86FF-AE7F0F27E6A5}" type="datetime1">
              <a:rPr lang="de-DE" smtClean="0"/>
              <a:t>26.04.2020</a:t>
            </a:fld>
            <a:endParaRPr lang="en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ABC6F77-F4A1-4A55-BA4F-4D673B16CB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16</a:t>
            </a:fld>
            <a:endParaRPr lang="en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D3C85A93-2503-42CD-BB54-064C673A3A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792687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CB58E7F-3F23-4F9E-9A8E-935A3E906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Objekterkennung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94EAE7A5-38EB-4687-9878-68821C0658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74928" y="1745355"/>
            <a:ext cx="7242143" cy="4747520"/>
          </a:xfrm>
        </p:spPr>
      </p:pic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B3506C6B-4BEA-49EE-8CFB-1660F5B848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42A81-9D85-4964-AE42-3BEC078F5EF7}" type="datetime1">
              <a:rPr lang="de-DE" smtClean="0"/>
              <a:t>26.04.2020</a:t>
            </a:fld>
            <a:endParaRPr lang="en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6B4345F-84DE-4809-87A6-AC904CA293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17</a:t>
            </a:fld>
            <a:endParaRPr lang="en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1B487EB-6273-4D98-B352-C239759C9B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5814171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R-CNN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Kurz erläutern, weil erster Algorithmus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3E4526-251C-4362-BF7C-C1EC3D4E8BE3}" type="datetime1">
              <a:rPr lang="de-DE" smtClean="0"/>
              <a:t>26.04.2020</a:t>
            </a:fld>
            <a:endParaRPr lang="en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MSI - Bilderkennung mit OpenCV</a:t>
            </a:r>
            <a:endParaRPr lang="en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18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435684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Single </a:t>
            </a:r>
            <a:r>
              <a:rPr lang="de-DE" dirty="0" err="1" smtClean="0"/>
              <a:t>Shot</a:t>
            </a:r>
            <a:r>
              <a:rPr lang="de-DE" dirty="0" smtClean="0"/>
              <a:t> </a:t>
            </a:r>
            <a:r>
              <a:rPr lang="de-DE" dirty="0" err="1" smtClean="0"/>
              <a:t>Detector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9BC75F-75B0-4ABA-959A-568486DE20BF}" type="datetime1">
              <a:rPr lang="de-DE" smtClean="0"/>
              <a:t>26.04.2020</a:t>
            </a:fld>
            <a:endParaRPr lang="en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MSI - Bilderkennung mit OpenCV</a:t>
            </a:r>
            <a:endParaRPr lang="en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19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755752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EBE46E-0C1E-4D65-9DB0-CA4D23E68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E2646A0-9F79-4FE0-ADA3-54072CFCFE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864EAD2-FF75-4BC6-9579-7F325B8115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701" y="1931959"/>
            <a:ext cx="5703013" cy="2994082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D0D3C58F-E571-478A-9D7D-BC3A8C15B8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1213" y="1931959"/>
            <a:ext cx="5318086" cy="2994083"/>
          </a:xfrm>
          <a:prstGeom prst="rect">
            <a:avLst/>
          </a:prstGeom>
        </p:spPr>
      </p:pic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2B8185AA-A071-40DF-A558-F0448EF5EC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19458-7C44-4495-A885-53E425C2235A}" type="datetime1">
              <a:rPr lang="de-DE" smtClean="0"/>
              <a:t>26.04.2020</a:t>
            </a:fld>
            <a:endParaRPr lang="en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494C5180-A054-4FD5-93F4-598DA9A2AE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2</a:t>
            </a:fld>
            <a:endParaRPr lang="en-DE"/>
          </a:p>
        </p:txBody>
      </p: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F9173423-4C6C-4514-AFDA-3CB597FE06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66599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Single </a:t>
            </a:r>
            <a:r>
              <a:rPr lang="de-DE" dirty="0" err="1" smtClean="0"/>
              <a:t>Shot</a:t>
            </a:r>
            <a:r>
              <a:rPr lang="de-DE" dirty="0" smtClean="0"/>
              <a:t> </a:t>
            </a:r>
            <a:r>
              <a:rPr lang="de-DE" dirty="0" err="1" smtClean="0"/>
              <a:t>Detector</a:t>
            </a:r>
            <a:r>
              <a:rPr lang="de-DE" dirty="0" smtClean="0"/>
              <a:t> – Demo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Beschreiben was verwendet wurde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F78238-DE5B-4ABB-B810-23D7C7378B5D}" type="datetime1">
              <a:rPr lang="de-DE" smtClean="0"/>
              <a:t>26.04.2020</a:t>
            </a:fld>
            <a:endParaRPr lang="en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MSI - Bilderkennung mit OpenCV</a:t>
            </a:r>
            <a:endParaRPr lang="en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20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4987024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2343827"/>
            <a:ext cx="10515600" cy="1325563"/>
          </a:xfrm>
        </p:spPr>
        <p:txBody>
          <a:bodyPr/>
          <a:lstStyle/>
          <a:p>
            <a:pPr algn="ctr"/>
            <a:r>
              <a:rPr lang="de-DE" dirty="0" smtClean="0"/>
              <a:t>DEMO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3961E-9789-4633-93A2-517E9B432B66}" type="datetime1">
              <a:rPr lang="de-DE" smtClean="0"/>
              <a:t>26.04.2020</a:t>
            </a:fld>
            <a:endParaRPr lang="en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MSI - Bilderkennung mit OpenCV</a:t>
            </a:r>
            <a:endParaRPr lang="en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21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001716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You</a:t>
            </a:r>
            <a:r>
              <a:rPr lang="de-DE" dirty="0" smtClean="0"/>
              <a:t> </a:t>
            </a:r>
            <a:r>
              <a:rPr lang="de-DE" dirty="0" err="1" smtClean="0"/>
              <a:t>Only</a:t>
            </a:r>
            <a:r>
              <a:rPr lang="de-DE" dirty="0" smtClean="0"/>
              <a:t> Look </a:t>
            </a:r>
            <a:r>
              <a:rPr lang="de-DE" dirty="0" err="1" smtClean="0"/>
              <a:t>Once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45E51F-F0F8-49B0-967A-6254948B23B1}" type="datetime1">
              <a:rPr lang="de-DE" smtClean="0"/>
              <a:t>26.04.2020</a:t>
            </a:fld>
            <a:endParaRPr lang="en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MSI - Bilderkennung mit OpenCV</a:t>
            </a:r>
            <a:endParaRPr lang="en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22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4900286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Look </a:t>
            </a:r>
            <a:r>
              <a:rPr lang="de-DE" dirty="0" err="1"/>
              <a:t>Once</a:t>
            </a:r>
            <a:r>
              <a:rPr lang="de-DE" dirty="0"/>
              <a:t> </a:t>
            </a:r>
            <a:r>
              <a:rPr lang="de-DE" dirty="0" smtClean="0"/>
              <a:t>– Demo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Beschreiben was verwendet wurde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DEBDA-7C99-4663-8185-204BCDFBB368}" type="datetime1">
              <a:rPr lang="de-DE" smtClean="0"/>
              <a:t>26.04.2020</a:t>
            </a:fld>
            <a:endParaRPr lang="en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MSI - Bilderkennung mit OpenCV</a:t>
            </a:r>
            <a:endParaRPr lang="en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23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557980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2343827"/>
            <a:ext cx="10515600" cy="1325563"/>
          </a:xfrm>
        </p:spPr>
        <p:txBody>
          <a:bodyPr/>
          <a:lstStyle/>
          <a:p>
            <a:pPr algn="ctr"/>
            <a:r>
              <a:rPr lang="de-DE" dirty="0" smtClean="0"/>
              <a:t>DEMO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84A40-A642-4B18-B280-A49EAD04BD21}" type="datetime1">
              <a:rPr lang="de-DE" smtClean="0"/>
              <a:t>26.04.2020</a:t>
            </a:fld>
            <a:endParaRPr lang="en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MSI - Bilderkennung mit OpenCV</a:t>
            </a:r>
            <a:endParaRPr lang="en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24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9289334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BAFEB9B6-68B7-493C-8627-50397D1A6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Face </a:t>
            </a:r>
            <a:r>
              <a:rPr lang="de-DE" dirty="0" err="1" smtClean="0"/>
              <a:t>Detection</a:t>
            </a:r>
            <a:endParaRPr lang="en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31A542A-75E4-4029-991E-B47BD4E890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###Start Jens###</a:t>
            </a:r>
            <a:endParaRPr lang="en-DE" dirty="0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B9961B72-0E64-4546-86DE-7A9213AEF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8B7A7-4882-4DA8-871F-9AE6DEBB2B07}" type="datetime1">
              <a:rPr lang="de-DE" smtClean="0"/>
              <a:t>26.04.2020</a:t>
            </a:fld>
            <a:endParaRPr lang="en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59922F05-46B0-46B5-AD1C-A3D20B11B3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25</a:t>
            </a:fld>
            <a:endParaRPr lang="en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E3CF692-6BEB-4EE8-8A69-7C2A04FFF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897760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FCBF07AF-63C0-486A-A777-5AF786F03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Face </a:t>
            </a:r>
            <a:r>
              <a:rPr lang="de-DE" dirty="0" err="1" smtClean="0"/>
              <a:t>Detection</a:t>
            </a:r>
            <a:r>
              <a:rPr lang="de-DE" dirty="0" smtClean="0"/>
              <a:t> - Allgemein</a:t>
            </a:r>
            <a:endParaRPr lang="en-DE" dirty="0"/>
          </a:p>
        </p:txBody>
      </p:sp>
      <p:sp>
        <p:nvSpPr>
          <p:cNvPr id="18" name="Datumsplatzhalter 17">
            <a:extLst>
              <a:ext uri="{FF2B5EF4-FFF2-40B4-BE49-F238E27FC236}">
                <a16:creationId xmlns:a16="http://schemas.microsoft.com/office/drawing/2014/main" id="{C1A900D8-45B5-4FDC-989E-048A9CEF3F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4532E-65C0-4782-AE73-57402D3447EB}" type="datetime1">
              <a:rPr lang="de-DE" smtClean="0"/>
              <a:t>26.04.2020</a:t>
            </a:fld>
            <a:endParaRPr lang="en-DE"/>
          </a:p>
        </p:txBody>
      </p:sp>
      <p:sp>
        <p:nvSpPr>
          <p:cNvPr id="19" name="Foliennummernplatzhalter 18">
            <a:extLst>
              <a:ext uri="{FF2B5EF4-FFF2-40B4-BE49-F238E27FC236}">
                <a16:creationId xmlns:a16="http://schemas.microsoft.com/office/drawing/2014/main" id="{27BBAEC3-E26E-4ED9-B055-82E141C88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26</a:t>
            </a:fld>
            <a:endParaRPr lang="en-DE"/>
          </a:p>
        </p:txBody>
      </p:sp>
      <p:sp>
        <p:nvSpPr>
          <p:cNvPr id="20" name="Fußzeilenplatzhalter 19">
            <a:extLst>
              <a:ext uri="{FF2B5EF4-FFF2-40B4-BE49-F238E27FC236}">
                <a16:creationId xmlns:a16="http://schemas.microsoft.com/office/drawing/2014/main" id="{22686015-84BD-43E6-BD44-EA88D2A44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pic>
        <p:nvPicPr>
          <p:cNvPr id="1026" name="Picture 2" descr="Datei:Face detection example openCV.jpg – Wikipedia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1732" y="1253331"/>
            <a:ext cx="6948531" cy="4733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hteck 2"/>
          <p:cNvSpPr/>
          <p:nvPr/>
        </p:nvSpPr>
        <p:spPr>
          <a:xfrm>
            <a:off x="2472749" y="5987018"/>
            <a:ext cx="724649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>
                <a:hlinkClick r:id="rId4"/>
              </a:rPr>
              <a:t>https://de.wikipedia.org/wiki/Datei:Face_detection_example_openCV.jpg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636562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FCBF07AF-63C0-486A-A777-5AF786F03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Face </a:t>
            </a:r>
            <a:r>
              <a:rPr lang="de-DE" dirty="0" err="1" smtClean="0"/>
              <a:t>Detection</a:t>
            </a:r>
            <a:r>
              <a:rPr lang="de-DE" dirty="0" smtClean="0"/>
              <a:t> – Viola-Jones-Methode</a:t>
            </a:r>
            <a:endParaRPr lang="en-DE" dirty="0"/>
          </a:p>
        </p:txBody>
      </p:sp>
      <p:sp>
        <p:nvSpPr>
          <p:cNvPr id="18" name="Datumsplatzhalter 17">
            <a:extLst>
              <a:ext uri="{FF2B5EF4-FFF2-40B4-BE49-F238E27FC236}">
                <a16:creationId xmlns:a16="http://schemas.microsoft.com/office/drawing/2014/main" id="{C1A900D8-45B5-4FDC-989E-048A9CEF3F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54F07-074E-45F6-B0B4-E8AFE41B5DAA}" type="datetime1">
              <a:rPr lang="de-DE" smtClean="0"/>
              <a:t>26.04.2020</a:t>
            </a:fld>
            <a:endParaRPr lang="en-DE"/>
          </a:p>
        </p:txBody>
      </p:sp>
      <p:sp>
        <p:nvSpPr>
          <p:cNvPr id="19" name="Foliennummernplatzhalter 18">
            <a:extLst>
              <a:ext uri="{FF2B5EF4-FFF2-40B4-BE49-F238E27FC236}">
                <a16:creationId xmlns:a16="http://schemas.microsoft.com/office/drawing/2014/main" id="{27BBAEC3-E26E-4ED9-B055-82E141C88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27</a:t>
            </a:fld>
            <a:endParaRPr lang="en-DE"/>
          </a:p>
        </p:txBody>
      </p:sp>
      <p:sp>
        <p:nvSpPr>
          <p:cNvPr id="20" name="Fußzeilenplatzhalter 19">
            <a:extLst>
              <a:ext uri="{FF2B5EF4-FFF2-40B4-BE49-F238E27FC236}">
                <a16:creationId xmlns:a16="http://schemas.microsoft.com/office/drawing/2014/main" id="{22686015-84BD-43E6-BD44-EA88D2A44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4556" y="1286203"/>
            <a:ext cx="8194015" cy="4509885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2290995" y="5975475"/>
            <a:ext cx="761000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>
                <a:hlinkClick r:id="rId4"/>
              </a:rPr>
              <a:t>https://www.slideshare.net/ABHISHEKCHBA/image-processing-67649577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491713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27BC407-0557-4ACF-806A-6D1ABDC06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Face </a:t>
            </a:r>
            <a:r>
              <a:rPr lang="de-DE" dirty="0" err="1" smtClean="0"/>
              <a:t>Detection</a:t>
            </a:r>
            <a:r>
              <a:rPr lang="de-DE" dirty="0" smtClean="0"/>
              <a:t> – Haar Features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038D308-9391-4224-BB7B-92B930C5BB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665" y="1573209"/>
            <a:ext cx="4294272" cy="3936416"/>
          </a:xfrm>
          <a:prstGeom prst="rect">
            <a:avLst/>
          </a:prstGeom>
        </p:spPr>
      </p:pic>
      <p:sp>
        <p:nvSpPr>
          <p:cNvPr id="6" name="Pfeil: nach rechts 5">
            <a:extLst>
              <a:ext uri="{FF2B5EF4-FFF2-40B4-BE49-F238E27FC236}">
                <a16:creationId xmlns:a16="http://schemas.microsoft.com/office/drawing/2014/main" id="{6643E0D5-780D-4B92-8DC5-A03C9B05FFEB}"/>
              </a:ext>
            </a:extLst>
          </p:cNvPr>
          <p:cNvSpPr/>
          <p:nvPr/>
        </p:nvSpPr>
        <p:spPr>
          <a:xfrm>
            <a:off x="5141789" y="3074779"/>
            <a:ext cx="1484851" cy="93327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D6CB3730-8084-4D50-BBA8-429F6619E8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8F222-C892-404A-8560-EDB1DE8BBAB0}" type="datetime1">
              <a:rPr lang="de-DE" smtClean="0"/>
              <a:t>26.04.2020</a:t>
            </a:fld>
            <a:endParaRPr lang="en-DE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449EE0DA-61DA-4907-9935-086081E03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28</a:t>
            </a:fld>
            <a:endParaRPr lang="en-DE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70F27413-3379-48BB-85F8-DCAA9DBD7B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3" name="Rechteck 2"/>
          <p:cNvSpPr/>
          <p:nvPr/>
        </p:nvSpPr>
        <p:spPr>
          <a:xfrm>
            <a:off x="509665" y="5433020"/>
            <a:ext cx="430358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>
                <a:hlinkClick r:id="rId4"/>
              </a:rPr>
              <a:t>https://towardsdatascience.com/the-intuition-behind-facial-detection-the-viola-jones-algorithm-29d9106b6999</a:t>
            </a:r>
            <a:endParaRPr lang="de-DE" dirty="0"/>
          </a:p>
        </p:txBody>
      </p:sp>
      <p:pic>
        <p:nvPicPr>
          <p:cNvPr id="1026" name="Picture 2" descr="https://cdn-images-1.medium.com/freeze/max/1000/1*qtkwTaE4PXf9sdTzqTZX1A.png?q=2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4492" y="1690688"/>
            <a:ext cx="4510554" cy="3615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hteck 9"/>
          <p:cNvSpPr/>
          <p:nvPr/>
        </p:nvSpPr>
        <p:spPr>
          <a:xfrm>
            <a:off x="6921800" y="5248354"/>
            <a:ext cx="45959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>
                <a:hlinkClick r:id="rId6"/>
              </a:rPr>
              <a:t>https://mc.ai/haar-cascade-face-identification/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790250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FCBF07AF-63C0-486A-A777-5AF786F03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Face </a:t>
            </a:r>
            <a:r>
              <a:rPr lang="de-DE" dirty="0" err="1" smtClean="0"/>
              <a:t>Detection</a:t>
            </a:r>
            <a:r>
              <a:rPr lang="de-DE" dirty="0" smtClean="0"/>
              <a:t> - </a:t>
            </a:r>
            <a:r>
              <a:rPr lang="de-DE" dirty="0" err="1" smtClean="0"/>
              <a:t>AdaBoost</a:t>
            </a:r>
            <a:endParaRPr lang="en-DE" dirty="0"/>
          </a:p>
        </p:txBody>
      </p:sp>
      <p:pic>
        <p:nvPicPr>
          <p:cNvPr id="2" name="Inhaltsplatzhalter 1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9721" y="2686193"/>
            <a:ext cx="5372558" cy="1337325"/>
          </a:xfrm>
        </p:spPr>
      </p:pic>
      <p:sp>
        <p:nvSpPr>
          <p:cNvPr id="18" name="Datumsplatzhalter 17">
            <a:extLst>
              <a:ext uri="{FF2B5EF4-FFF2-40B4-BE49-F238E27FC236}">
                <a16:creationId xmlns:a16="http://schemas.microsoft.com/office/drawing/2014/main" id="{C1A900D8-45B5-4FDC-989E-048A9CEF3F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A565DD-6585-4EC2-9937-3EF023C50733}" type="datetime1">
              <a:rPr lang="de-DE" smtClean="0"/>
              <a:t>26.04.2020</a:t>
            </a:fld>
            <a:endParaRPr lang="en-DE"/>
          </a:p>
        </p:txBody>
      </p:sp>
      <p:sp>
        <p:nvSpPr>
          <p:cNvPr id="19" name="Foliennummernplatzhalter 18">
            <a:extLst>
              <a:ext uri="{FF2B5EF4-FFF2-40B4-BE49-F238E27FC236}">
                <a16:creationId xmlns:a16="http://schemas.microsoft.com/office/drawing/2014/main" id="{27BBAEC3-E26E-4ED9-B055-82E141C88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29</a:t>
            </a:fld>
            <a:endParaRPr lang="en-DE"/>
          </a:p>
        </p:txBody>
      </p:sp>
      <p:sp>
        <p:nvSpPr>
          <p:cNvPr id="20" name="Fußzeilenplatzhalter 19">
            <a:extLst>
              <a:ext uri="{FF2B5EF4-FFF2-40B4-BE49-F238E27FC236}">
                <a16:creationId xmlns:a16="http://schemas.microsoft.com/office/drawing/2014/main" id="{22686015-84BD-43E6-BD44-EA88D2A44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3" name="Rechteck 2"/>
          <p:cNvSpPr/>
          <p:nvPr/>
        </p:nvSpPr>
        <p:spPr>
          <a:xfrm>
            <a:off x="3048000" y="4023518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dirty="0">
                <a:hlinkClick r:id="rId4"/>
              </a:rPr>
              <a:t>https://towardsdatascience.com/the-intuition-behind-facial-detection-the-viola-jones-algorithm-29d9106b6999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846227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66ADDFE8-8EC5-4039-93BB-63232743F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Inhalt der Präsentation</a:t>
            </a:r>
            <a:endParaRPr lang="en-DE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CA2E8AC9-94C9-4C10-8C97-FCFFD13F25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OpenCV</a:t>
            </a:r>
            <a:endParaRPr lang="de-DE" dirty="0"/>
          </a:p>
          <a:p>
            <a:r>
              <a:rPr lang="de-DE" dirty="0"/>
              <a:t>Deep Learning</a:t>
            </a:r>
          </a:p>
          <a:p>
            <a:r>
              <a:rPr lang="de-DE" dirty="0"/>
              <a:t>Objekterkennung</a:t>
            </a:r>
          </a:p>
          <a:p>
            <a:r>
              <a:rPr lang="de-DE" dirty="0"/>
              <a:t>Gesichtserkennung</a:t>
            </a:r>
          </a:p>
          <a:p>
            <a:r>
              <a:rPr lang="de-DE" dirty="0"/>
              <a:t>Fazit</a:t>
            </a:r>
            <a:endParaRPr lang="en-DE" dirty="0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B4F669A4-A638-47E3-9AC7-1431171838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B46BE-4037-48A7-BA8B-1163365C1BC1}" type="datetime1">
              <a:rPr lang="de-DE" smtClean="0"/>
              <a:t>26.04.2020</a:t>
            </a:fld>
            <a:endParaRPr lang="en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C385522B-FDC8-4B60-BA15-DC8992AB7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3</a:t>
            </a:fld>
            <a:endParaRPr lang="en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5077EDF-5B3D-417D-A6FE-C385713F94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15455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FCBF07AF-63C0-486A-A777-5AF786F03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Cascading</a:t>
            </a:r>
            <a:endParaRPr lang="en-DE" dirty="0"/>
          </a:p>
        </p:txBody>
      </p:sp>
      <p:sp>
        <p:nvSpPr>
          <p:cNvPr id="18" name="Datumsplatzhalter 17">
            <a:extLst>
              <a:ext uri="{FF2B5EF4-FFF2-40B4-BE49-F238E27FC236}">
                <a16:creationId xmlns:a16="http://schemas.microsoft.com/office/drawing/2014/main" id="{C1A900D8-45B5-4FDC-989E-048A9CEF3F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45EE5A-567C-4521-A36F-29BDB690E413}" type="datetime1">
              <a:rPr lang="de-DE" smtClean="0"/>
              <a:t>26.04.2020</a:t>
            </a:fld>
            <a:endParaRPr lang="en-DE"/>
          </a:p>
        </p:txBody>
      </p:sp>
      <p:sp>
        <p:nvSpPr>
          <p:cNvPr id="19" name="Foliennummernplatzhalter 18">
            <a:extLst>
              <a:ext uri="{FF2B5EF4-FFF2-40B4-BE49-F238E27FC236}">
                <a16:creationId xmlns:a16="http://schemas.microsoft.com/office/drawing/2014/main" id="{27BBAEC3-E26E-4ED9-B055-82E141C88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30</a:t>
            </a:fld>
            <a:endParaRPr lang="en-DE"/>
          </a:p>
        </p:txBody>
      </p:sp>
      <p:sp>
        <p:nvSpPr>
          <p:cNvPr id="20" name="Fußzeilenplatzhalter 19">
            <a:extLst>
              <a:ext uri="{FF2B5EF4-FFF2-40B4-BE49-F238E27FC236}">
                <a16:creationId xmlns:a16="http://schemas.microsoft.com/office/drawing/2014/main" id="{22686015-84BD-43E6-BD44-EA88D2A44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endParaRPr lang="de-DE" dirty="0">
              <a:hlinkClick r:id="rId3"/>
            </a:endParaRPr>
          </a:p>
          <a:p>
            <a:pPr marL="0" lvl="0" indent="0">
              <a:buNone/>
            </a:pPr>
            <a:endParaRPr lang="de-DE" dirty="0" smtClean="0">
              <a:hlinkClick r:id="rId3"/>
            </a:endParaRPr>
          </a:p>
          <a:p>
            <a:pPr marL="0" lvl="0" indent="0">
              <a:buNone/>
            </a:pPr>
            <a:r>
              <a:rPr lang="de-DE" dirty="0" smtClean="0">
                <a:hlinkClick r:id="rId3"/>
              </a:rPr>
              <a:t>https</a:t>
            </a:r>
            <a:r>
              <a:rPr lang="de-DE" dirty="0">
                <a:hlinkClick r:id="rId3"/>
              </a:rPr>
              <a:t>://www.youtube.com/watch?time_continue=131&amp;v=hPCTwxF0qf4&amp;feature=emb_logo</a:t>
            </a:r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9969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Face </a:t>
            </a:r>
            <a:r>
              <a:rPr lang="de-DE" dirty="0" err="1" smtClean="0"/>
              <a:t>Detection</a:t>
            </a:r>
            <a:r>
              <a:rPr lang="de-DE" dirty="0" smtClean="0"/>
              <a:t> – Demo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OpenCV</a:t>
            </a:r>
            <a:r>
              <a:rPr lang="de-DE" dirty="0" smtClean="0"/>
              <a:t> stellt vortrainierte </a:t>
            </a:r>
            <a:r>
              <a:rPr lang="de-DE" dirty="0" err="1" smtClean="0"/>
              <a:t>Haarcascades</a:t>
            </a:r>
            <a:r>
              <a:rPr lang="de-DE" dirty="0" smtClean="0"/>
              <a:t> bereit</a:t>
            </a:r>
          </a:p>
          <a:p>
            <a:pPr lvl="1"/>
            <a:r>
              <a:rPr lang="de-DE" b="1" dirty="0" smtClean="0"/>
              <a:t>Einfache Gesichtserkennung</a:t>
            </a:r>
          </a:p>
          <a:p>
            <a:pPr lvl="1"/>
            <a:r>
              <a:rPr lang="de-DE" b="1" dirty="0" smtClean="0"/>
              <a:t>Augenerkennung</a:t>
            </a:r>
          </a:p>
          <a:p>
            <a:pPr lvl="1"/>
            <a:r>
              <a:rPr lang="de-DE" dirty="0" smtClean="0"/>
              <a:t>Ganzkörpererkennung</a:t>
            </a:r>
          </a:p>
          <a:p>
            <a:pPr lvl="1"/>
            <a:r>
              <a:rPr lang="de-DE" dirty="0" smtClean="0"/>
              <a:t>Oberkörpererkennung</a:t>
            </a:r>
          </a:p>
          <a:p>
            <a:pPr lvl="1"/>
            <a:r>
              <a:rPr lang="de-DE" dirty="0" smtClean="0"/>
              <a:t>Unterkörpererkennung</a:t>
            </a:r>
          </a:p>
          <a:p>
            <a:pPr lvl="1"/>
            <a:r>
              <a:rPr lang="de-DE" dirty="0" smtClean="0"/>
              <a:t>Katzenerkennung</a:t>
            </a:r>
          </a:p>
          <a:p>
            <a:pPr lvl="1"/>
            <a:r>
              <a:rPr lang="de-DE" dirty="0" smtClean="0"/>
              <a:t>Etc.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BA1902-0181-4711-A870-7EE329825B38}" type="datetime1">
              <a:rPr lang="de-DE" smtClean="0"/>
              <a:t>26.04.2020</a:t>
            </a:fld>
            <a:endParaRPr lang="en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MSI - Bilderkennung mit OpenCV</a:t>
            </a:r>
            <a:endParaRPr lang="en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31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703969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2343827"/>
            <a:ext cx="10515600" cy="1325563"/>
          </a:xfrm>
        </p:spPr>
        <p:txBody>
          <a:bodyPr/>
          <a:lstStyle/>
          <a:p>
            <a:pPr algn="ctr"/>
            <a:r>
              <a:rPr lang="de-DE" dirty="0" smtClean="0"/>
              <a:t>DEMO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6F4327-E53C-4ACE-8E52-4628C67D6F33}" type="datetime1">
              <a:rPr lang="de-DE" smtClean="0"/>
              <a:t>26.04.2020</a:t>
            </a:fld>
            <a:endParaRPr lang="en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MSI - Bilderkennung mit OpenCV</a:t>
            </a:r>
            <a:endParaRPr lang="en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32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148541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Face </a:t>
            </a:r>
            <a:r>
              <a:rPr lang="de-DE" dirty="0" err="1" smtClean="0"/>
              <a:t>Detection</a:t>
            </a:r>
            <a:r>
              <a:rPr lang="de-DE" dirty="0" smtClean="0"/>
              <a:t> – Demo Age &amp; Gender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Fliegt wahrscheinlich raus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43CB9-ABA9-48F3-BBBD-FEA166E63D69}" type="datetime1">
              <a:rPr lang="de-DE" smtClean="0"/>
              <a:t>26.04.2020</a:t>
            </a:fld>
            <a:endParaRPr lang="en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MSI - Bilderkennung mit OpenCV</a:t>
            </a:r>
            <a:endParaRPr lang="en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33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73012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2343827"/>
            <a:ext cx="10515600" cy="1325563"/>
          </a:xfrm>
        </p:spPr>
        <p:txBody>
          <a:bodyPr/>
          <a:lstStyle/>
          <a:p>
            <a:pPr algn="ctr"/>
            <a:r>
              <a:rPr lang="de-DE" dirty="0" smtClean="0"/>
              <a:t>DEMO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ABD1B-6879-4048-B20F-D34DB9BD6828}" type="datetime1">
              <a:rPr lang="de-DE" smtClean="0"/>
              <a:t>26.04.2020</a:t>
            </a:fld>
            <a:endParaRPr lang="en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MSI - Bilderkennung mit OpenCV</a:t>
            </a:r>
            <a:endParaRPr lang="en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34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85189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BAFEB9B6-68B7-493C-8627-50397D1A6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Face Recognition</a:t>
            </a:r>
            <a:endParaRPr lang="en-DE" dirty="0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B9961B72-0E64-4546-86DE-7A9213AEF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FAA6A-555A-4FFF-9CFA-0B63813CA917}" type="datetime1">
              <a:rPr lang="de-DE" smtClean="0"/>
              <a:t>26.04.2020</a:t>
            </a:fld>
            <a:endParaRPr lang="en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59922F05-46B0-46B5-AD1C-A3D20B11B3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35</a:t>
            </a:fld>
            <a:endParaRPr lang="en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E3CF692-6BEB-4EE8-8A69-7C2A04FFF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877510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8615F0-FF86-40FC-9E71-946EB4EDD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17941"/>
            <a:ext cx="10515600" cy="1325563"/>
          </a:xfrm>
        </p:spPr>
        <p:txBody>
          <a:bodyPr/>
          <a:lstStyle/>
          <a:p>
            <a:r>
              <a:rPr lang="de-DE" dirty="0"/>
              <a:t>Face </a:t>
            </a:r>
            <a:r>
              <a:rPr lang="de-DE" dirty="0" smtClean="0"/>
              <a:t>Recognition - Allgemein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4A160F4-7AA8-44F8-A1B0-388707482F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623DE-8512-4E8B-995E-256AD6B9E8F3}" type="datetime1">
              <a:rPr lang="de-DE" smtClean="0"/>
              <a:t>26.04.2020</a:t>
            </a:fld>
            <a:endParaRPr lang="en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792B2A0-9101-46F4-89B6-1AE1D5C545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36</a:t>
            </a:fld>
            <a:endParaRPr lang="en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3F534A1-80AB-4043-8E53-6788722FF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pic>
        <p:nvPicPr>
          <p:cNvPr id="1026" name="Picture 2" descr="Real time face recognition with CPU - Towards Data Science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2902" y="1241007"/>
            <a:ext cx="8766196" cy="4829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hteck 7"/>
          <p:cNvSpPr/>
          <p:nvPr/>
        </p:nvSpPr>
        <p:spPr>
          <a:xfrm>
            <a:off x="1264170" y="6061186"/>
            <a:ext cx="966365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dirty="0">
                <a:hlinkClick r:id="rId4"/>
              </a:rPr>
              <a:t>https://towardsdatascience.com/real-time-face-recognition-with-cpu-983d35cc3ec5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68624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FCBF07AF-63C0-486A-A777-5AF786F03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Face Recognition </a:t>
            </a:r>
            <a:r>
              <a:rPr lang="de-DE" dirty="0" smtClean="0"/>
              <a:t>- Problem</a:t>
            </a:r>
            <a:endParaRPr lang="en-DE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5C432DC4-2C62-48C4-AC65-D5DFB51A02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0B10C-D77D-43CA-BD09-3723C1F0D45D}" type="datetime1">
              <a:rPr lang="de-DE" smtClean="0"/>
              <a:t>26.04.2020</a:t>
            </a:fld>
            <a:endParaRPr lang="en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9DDE4DB0-1216-4FC4-BCFE-3CD84D329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37</a:t>
            </a:fld>
            <a:endParaRPr lang="en-DE" dirty="0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2AFC0C5F-1B2F-4466-944A-D7F80DC6F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2249" y="1349116"/>
            <a:ext cx="2978046" cy="4467068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257" y="1499016"/>
            <a:ext cx="4317167" cy="4317167"/>
          </a:xfrm>
          <a:prstGeom prst="rect">
            <a:avLst/>
          </a:prstGeom>
        </p:spPr>
      </p:pic>
      <p:sp>
        <p:nvSpPr>
          <p:cNvPr id="12" name="Rechteck 11"/>
          <p:cNvSpPr/>
          <p:nvPr/>
        </p:nvSpPr>
        <p:spPr>
          <a:xfrm>
            <a:off x="1264170" y="6061186"/>
            <a:ext cx="966365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dirty="0" err="1" smtClean="0"/>
              <a:t>Jurassic</a:t>
            </a:r>
            <a:r>
              <a:rPr lang="de-DE" dirty="0" smtClean="0"/>
              <a:t> Park Datensatz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2805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FCBF07AF-63C0-486A-A777-5AF786F03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Face Recognition </a:t>
            </a:r>
            <a:r>
              <a:rPr lang="de-DE" dirty="0" smtClean="0"/>
              <a:t>- </a:t>
            </a:r>
            <a:r>
              <a:rPr lang="de-DE" dirty="0" err="1" smtClean="0"/>
              <a:t>Facial</a:t>
            </a:r>
            <a:r>
              <a:rPr lang="de-DE" dirty="0" smtClean="0"/>
              <a:t> Landmarks</a:t>
            </a:r>
            <a:endParaRPr lang="en-DE" dirty="0"/>
          </a:p>
        </p:txBody>
      </p:sp>
      <p:pic>
        <p:nvPicPr>
          <p:cNvPr id="3" name="Inhaltsplatzhalter 2">
            <a:extLst>
              <a:ext uri="{FF2B5EF4-FFF2-40B4-BE49-F238E27FC236}">
                <a16:creationId xmlns:a16="http://schemas.microsoft.com/office/drawing/2014/main" id="{88353D2F-D104-43AE-BA20-B035E3386E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1690688"/>
            <a:ext cx="4324954" cy="3905795"/>
          </a:xfrm>
        </p:spPr>
      </p:pic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5C432DC4-2C62-48C4-AC65-D5DFB51A02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FDD4A-03C0-4AB2-B92A-C2A9A5A96AAA}" type="datetime1">
              <a:rPr lang="de-DE" smtClean="0"/>
              <a:t>26.04.2020</a:t>
            </a:fld>
            <a:endParaRPr lang="en-DE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9DDE4DB0-1216-4FC4-BCFE-3CD84D329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38</a:t>
            </a:fld>
            <a:endParaRPr lang="en-DE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2AFC0C5F-1B2F-4466-944A-D7F80DC6F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607473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FCBF07AF-63C0-486A-A777-5AF786F03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Face Recognition </a:t>
            </a:r>
            <a:r>
              <a:rPr lang="de-DE" dirty="0" smtClean="0"/>
              <a:t>- </a:t>
            </a:r>
            <a:r>
              <a:rPr lang="de-DE" dirty="0" err="1" smtClean="0"/>
              <a:t>Facial</a:t>
            </a:r>
            <a:r>
              <a:rPr lang="de-DE" dirty="0" smtClean="0"/>
              <a:t> Landmarks</a:t>
            </a:r>
            <a:endParaRPr lang="en-DE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5C432DC4-2C62-48C4-AC65-D5DFB51A02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FDD4A-03C0-4AB2-B92A-C2A9A5A96AAA}" type="datetime1">
              <a:rPr lang="de-DE" smtClean="0"/>
              <a:t>26.04.2020</a:t>
            </a:fld>
            <a:endParaRPr lang="en-DE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9DDE4DB0-1216-4FC4-BCFE-3CD84D329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39</a:t>
            </a:fld>
            <a:endParaRPr lang="en-DE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2AFC0C5F-1B2F-4466-944A-D7F80DC6F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1421" y="1852392"/>
            <a:ext cx="3315163" cy="3153215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3818" y="1614233"/>
            <a:ext cx="3315163" cy="3629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587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BAFEB9B6-68B7-493C-8627-50397D1A6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OpenCV</a:t>
            </a:r>
            <a:endParaRPr lang="en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31A542A-75E4-4029-991E-B47BD4E890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F78D4BD8-7F97-44A5-B56F-8B437C97F9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8F7FB-B0D3-40E2-B6B7-D738F2BC132A}" type="datetime1">
              <a:rPr lang="de-DE" smtClean="0"/>
              <a:t>26.04.2020</a:t>
            </a:fld>
            <a:endParaRPr lang="en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6DFF46BC-780A-4BC6-8883-D0FA6AB67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4</a:t>
            </a:fld>
            <a:endParaRPr lang="en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268F66E-A155-433E-98A0-1F009CE209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98628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Facial</a:t>
            </a:r>
            <a:r>
              <a:rPr lang="de-DE" dirty="0" smtClean="0"/>
              <a:t> Landmarks - Demo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Dlib</a:t>
            </a:r>
            <a:endParaRPr lang="de-DE" dirty="0" smtClean="0"/>
          </a:p>
          <a:p>
            <a:pPr lvl="1"/>
            <a:r>
              <a:rPr lang="de-DE" dirty="0" smtClean="0"/>
              <a:t>Stellt Algorithmen für Bildverarbeitung und </a:t>
            </a:r>
            <a:r>
              <a:rPr lang="de-DE" dirty="0" err="1" smtClean="0"/>
              <a:t>Machine</a:t>
            </a:r>
            <a:r>
              <a:rPr lang="de-DE" dirty="0" smtClean="0"/>
              <a:t> Learning bereit</a:t>
            </a:r>
          </a:p>
          <a:p>
            <a:pPr lvl="1"/>
            <a:r>
              <a:rPr lang="de-DE" dirty="0" smtClean="0"/>
              <a:t>Implementiert in C++</a:t>
            </a:r>
          </a:p>
          <a:p>
            <a:pPr lvl="1"/>
            <a:r>
              <a:rPr lang="de-DE" dirty="0" smtClean="0"/>
              <a:t>Stellt Schnittstelle für Python bereit</a:t>
            </a:r>
          </a:p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F0603F-895E-4301-B5A7-85A42F310650}" type="datetime1">
              <a:rPr lang="de-DE" smtClean="0"/>
              <a:t>26.04.2020</a:t>
            </a:fld>
            <a:endParaRPr lang="en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MSI - Bilderkennung mit OpenCV</a:t>
            </a:r>
            <a:endParaRPr lang="en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40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853113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2343827"/>
            <a:ext cx="10515600" cy="1325563"/>
          </a:xfrm>
        </p:spPr>
        <p:txBody>
          <a:bodyPr/>
          <a:lstStyle/>
          <a:p>
            <a:pPr algn="ctr"/>
            <a:r>
              <a:rPr lang="de-DE" dirty="0" smtClean="0"/>
              <a:t>DEMO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A31D5-3BF4-4CD4-B66A-770EDF18DA9C}" type="datetime1">
              <a:rPr lang="de-DE" smtClean="0"/>
              <a:t>26.04.2020</a:t>
            </a:fld>
            <a:endParaRPr lang="en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MSI - Bilderkennung mit OpenCV</a:t>
            </a:r>
            <a:endParaRPr lang="en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41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123454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FCBF07AF-63C0-486A-A777-5AF786F03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Face Recognition </a:t>
            </a:r>
            <a:r>
              <a:rPr lang="de-DE" dirty="0" smtClean="0"/>
              <a:t>- Messungen</a:t>
            </a:r>
            <a:endParaRPr lang="en-DE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5C432DC4-2C62-48C4-AC65-D5DFB51A02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FDD4A-03C0-4AB2-B92A-C2A9A5A96AAA}" type="datetime1">
              <a:rPr lang="de-DE" smtClean="0"/>
              <a:t>26.04.2020</a:t>
            </a:fld>
            <a:endParaRPr lang="en-DE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9DDE4DB0-1216-4FC4-BCFE-3CD84D329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42</a:t>
            </a:fld>
            <a:endParaRPr lang="en-DE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2AFC0C5F-1B2F-4466-944A-D7F80DC6F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6098" y="1190348"/>
            <a:ext cx="2656065" cy="4823658"/>
          </a:xfrm>
          <a:prstGeom prst="rect">
            <a:avLst/>
          </a:prstGeom>
        </p:spPr>
      </p:pic>
      <p:sp>
        <p:nvSpPr>
          <p:cNvPr id="5" name="Rechteck 4"/>
          <p:cNvSpPr/>
          <p:nvPr/>
        </p:nvSpPr>
        <p:spPr>
          <a:xfrm>
            <a:off x="7496448" y="6014006"/>
            <a:ext cx="413536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400" dirty="0">
                <a:hlinkClick r:id="rId4"/>
              </a:rPr>
              <a:t>https://www.pinterest.de/pin/351351208415072519/</a:t>
            </a:r>
            <a:endParaRPr lang="de-DE" sz="1400" dirty="0"/>
          </a:p>
        </p:txBody>
      </p:sp>
      <p:pic>
        <p:nvPicPr>
          <p:cNvPr id="12" name="Grafik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790" y="2266852"/>
            <a:ext cx="2670907" cy="2670907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2352" y="2517089"/>
            <a:ext cx="3858091" cy="2170176"/>
          </a:xfrm>
          <a:prstGeom prst="rect">
            <a:avLst/>
          </a:prstGeom>
        </p:spPr>
      </p:pic>
      <p:sp>
        <p:nvSpPr>
          <p:cNvPr id="13" name="Rechteck 12"/>
          <p:cNvSpPr/>
          <p:nvPr/>
        </p:nvSpPr>
        <p:spPr>
          <a:xfrm>
            <a:off x="535790" y="4937759"/>
            <a:ext cx="711465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dirty="0" err="1" smtClean="0"/>
              <a:t>Jurassic</a:t>
            </a:r>
            <a:r>
              <a:rPr lang="de-DE" dirty="0" smtClean="0"/>
              <a:t> Park Datensatz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7911791" y="1123447"/>
            <a:ext cx="3304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smtClean="0"/>
              <a:t>Scott </a:t>
            </a:r>
            <a:r>
              <a:rPr lang="de-DE" dirty="0" err="1" smtClean="0"/>
              <a:t>Clifton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74332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FCBF07AF-63C0-486A-A777-5AF786F03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Face Recognition </a:t>
            </a:r>
            <a:r>
              <a:rPr lang="de-DE" dirty="0" smtClean="0"/>
              <a:t>- Messungen</a:t>
            </a:r>
            <a:endParaRPr lang="en-DE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5C432DC4-2C62-48C4-AC65-D5DFB51A02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FDD4A-03C0-4AB2-B92A-C2A9A5A96AAA}" type="datetime1">
              <a:rPr lang="de-DE" smtClean="0"/>
              <a:t>26.04.2020</a:t>
            </a:fld>
            <a:endParaRPr lang="en-DE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9DDE4DB0-1216-4FC4-BCFE-3CD84D329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43</a:t>
            </a:fld>
            <a:endParaRPr lang="en-DE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2AFC0C5F-1B2F-4466-944A-D7F80DC6F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3544" y="1481659"/>
            <a:ext cx="6324912" cy="4874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220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FCBF07AF-63C0-486A-A777-5AF786F03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Datensatzerstellung – Bing </a:t>
            </a:r>
            <a:r>
              <a:rPr lang="de-DE" dirty="0" smtClean="0"/>
              <a:t>Image Search </a:t>
            </a:r>
            <a:r>
              <a:rPr lang="de-DE" dirty="0" smtClean="0"/>
              <a:t>API</a:t>
            </a:r>
            <a:endParaRPr lang="en-DE" dirty="0"/>
          </a:p>
        </p:txBody>
      </p:sp>
      <p:sp>
        <p:nvSpPr>
          <p:cNvPr id="18" name="Datumsplatzhalter 17">
            <a:extLst>
              <a:ext uri="{FF2B5EF4-FFF2-40B4-BE49-F238E27FC236}">
                <a16:creationId xmlns:a16="http://schemas.microsoft.com/office/drawing/2014/main" id="{C1A900D8-45B5-4FDC-989E-048A9CEF3F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080D1-18C5-45F5-BD05-7C82F54F08B8}" type="datetime1">
              <a:rPr lang="de-DE" smtClean="0"/>
              <a:t>26.04.2020</a:t>
            </a:fld>
            <a:endParaRPr lang="en-DE"/>
          </a:p>
        </p:txBody>
      </p:sp>
      <p:sp>
        <p:nvSpPr>
          <p:cNvPr id="19" name="Foliennummernplatzhalter 18">
            <a:extLst>
              <a:ext uri="{FF2B5EF4-FFF2-40B4-BE49-F238E27FC236}">
                <a16:creationId xmlns:a16="http://schemas.microsoft.com/office/drawing/2014/main" id="{27BBAEC3-E26E-4ED9-B055-82E141C88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44</a:t>
            </a:fld>
            <a:endParaRPr lang="en-DE"/>
          </a:p>
        </p:txBody>
      </p:sp>
      <p:sp>
        <p:nvSpPr>
          <p:cNvPr id="20" name="Fußzeilenplatzhalter 19">
            <a:extLst>
              <a:ext uri="{FF2B5EF4-FFF2-40B4-BE49-F238E27FC236}">
                <a16:creationId xmlns:a16="http://schemas.microsoft.com/office/drawing/2014/main" id="{22686015-84BD-43E6-BD44-EA88D2A44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309" y="2713718"/>
            <a:ext cx="1822981" cy="1653705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894974" y="4298105"/>
            <a:ext cx="294815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>
                <a:hlinkClick r:id="rId4"/>
              </a:rPr>
              <a:t>https://www.greymatter.com/corporate/showcase/bing-search-api/</a:t>
            </a:r>
            <a:endParaRPr lang="de-DE" dirty="0"/>
          </a:p>
        </p:txBody>
      </p:sp>
      <p:sp>
        <p:nvSpPr>
          <p:cNvPr id="4" name="Pfeil nach rechts 3"/>
          <p:cNvSpPr/>
          <p:nvPr/>
        </p:nvSpPr>
        <p:spPr>
          <a:xfrm>
            <a:off x="5056648" y="3361824"/>
            <a:ext cx="1161393" cy="3574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400" y="2321370"/>
            <a:ext cx="2438400" cy="2438400"/>
          </a:xfrm>
          <a:prstGeom prst="rect">
            <a:avLst/>
          </a:prstGeom>
        </p:spPr>
      </p:pic>
      <p:sp>
        <p:nvSpPr>
          <p:cNvPr id="8" name="Rechteck 7"/>
          <p:cNvSpPr/>
          <p:nvPr/>
        </p:nvSpPr>
        <p:spPr>
          <a:xfrm>
            <a:off x="7811955" y="4763903"/>
            <a:ext cx="434049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>
                <a:hlinkClick r:id="rId6"/>
              </a:rPr>
              <a:t>http://www.iconarchive.com/show/free-folder-icons-by-iconshock/folder-images-icon.html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63828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FCBF07AF-63C0-486A-A777-5AF786F03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Datensatzerstellung – Manuell</a:t>
            </a:r>
            <a:endParaRPr lang="en-DE" dirty="0"/>
          </a:p>
        </p:txBody>
      </p:sp>
      <p:sp>
        <p:nvSpPr>
          <p:cNvPr id="18" name="Datumsplatzhalter 17">
            <a:extLst>
              <a:ext uri="{FF2B5EF4-FFF2-40B4-BE49-F238E27FC236}">
                <a16:creationId xmlns:a16="http://schemas.microsoft.com/office/drawing/2014/main" id="{C1A900D8-45B5-4FDC-989E-048A9CEF3F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080D1-18C5-45F5-BD05-7C82F54F08B8}" type="datetime1">
              <a:rPr lang="de-DE" smtClean="0"/>
              <a:t>26.04.2020</a:t>
            </a:fld>
            <a:endParaRPr lang="en-DE"/>
          </a:p>
        </p:txBody>
      </p:sp>
      <p:sp>
        <p:nvSpPr>
          <p:cNvPr id="19" name="Foliennummernplatzhalter 18">
            <a:extLst>
              <a:ext uri="{FF2B5EF4-FFF2-40B4-BE49-F238E27FC236}">
                <a16:creationId xmlns:a16="http://schemas.microsoft.com/office/drawing/2014/main" id="{27BBAEC3-E26E-4ED9-B055-82E141C88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45</a:t>
            </a:fld>
            <a:endParaRPr lang="en-DE"/>
          </a:p>
        </p:txBody>
      </p:sp>
      <p:sp>
        <p:nvSpPr>
          <p:cNvPr id="20" name="Fußzeilenplatzhalter 19">
            <a:extLst>
              <a:ext uri="{FF2B5EF4-FFF2-40B4-BE49-F238E27FC236}">
                <a16:creationId xmlns:a16="http://schemas.microsoft.com/office/drawing/2014/main" id="{22686015-84BD-43E6-BD44-EA88D2A44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pic>
        <p:nvPicPr>
          <p:cNvPr id="1028" name="Picture 4" descr="Google – Wikipedi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120" y="2629693"/>
            <a:ext cx="4119683" cy="1393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hteck 1"/>
          <p:cNvSpPr/>
          <p:nvPr/>
        </p:nvSpPr>
        <p:spPr>
          <a:xfrm>
            <a:off x="671123" y="4541401"/>
            <a:ext cx="36876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>
                <a:hlinkClick r:id="rId4"/>
              </a:rPr>
              <a:t>https://de.wikipedia.org/wiki/Google</a:t>
            </a:r>
            <a:endParaRPr lang="de-DE" dirty="0"/>
          </a:p>
        </p:txBody>
      </p:sp>
      <p:pic>
        <p:nvPicPr>
          <p:cNvPr id="1030" name="Picture 6" descr="Datei:Download alt font awesome.svg – Wikipedi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2788" y="2079269"/>
            <a:ext cx="1944250" cy="1944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hteck 2"/>
          <p:cNvSpPr/>
          <p:nvPr/>
        </p:nvSpPr>
        <p:spPr>
          <a:xfrm>
            <a:off x="4861210" y="4545806"/>
            <a:ext cx="329219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>
                <a:hlinkClick r:id="rId6"/>
              </a:rPr>
              <a:t>https://de.m.wikipedia.org/wiki/Datei:Download_alt_font_awesome.svg</a:t>
            </a:r>
            <a:endParaRPr lang="de-DE" dirty="0"/>
          </a:p>
        </p:txBody>
      </p:sp>
      <p:pic>
        <p:nvPicPr>
          <p:cNvPr id="12" name="Grafik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1154" y="2106964"/>
            <a:ext cx="2438400" cy="2438400"/>
          </a:xfrm>
          <a:prstGeom prst="rect">
            <a:avLst/>
          </a:prstGeom>
        </p:spPr>
      </p:pic>
      <p:sp>
        <p:nvSpPr>
          <p:cNvPr id="13" name="Rechteck 12"/>
          <p:cNvSpPr/>
          <p:nvPr/>
        </p:nvSpPr>
        <p:spPr>
          <a:xfrm>
            <a:off x="8066124" y="4545806"/>
            <a:ext cx="434049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>
                <a:hlinkClick r:id="rId8"/>
              </a:rPr>
              <a:t>http://www.iconarchive.com/show/free-folder-icons-by-iconshock/folder-images-icon.html</a:t>
            </a:r>
            <a:endParaRPr lang="de-DE" dirty="0"/>
          </a:p>
        </p:txBody>
      </p:sp>
      <p:sp>
        <p:nvSpPr>
          <p:cNvPr id="4" name="Plus 3"/>
          <p:cNvSpPr/>
          <p:nvPr/>
        </p:nvSpPr>
        <p:spPr>
          <a:xfrm>
            <a:off x="4702243" y="2998910"/>
            <a:ext cx="623104" cy="654509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Pfeil nach rechts 14"/>
          <p:cNvSpPr/>
          <p:nvPr/>
        </p:nvSpPr>
        <p:spPr>
          <a:xfrm>
            <a:off x="7519761" y="3136305"/>
            <a:ext cx="1161393" cy="3574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25877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Face Recognition - Demo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Einmal pur mit </a:t>
            </a:r>
            <a:r>
              <a:rPr lang="de-DE" dirty="0" err="1" smtClean="0"/>
              <a:t>OpenCV</a:t>
            </a:r>
            <a:endParaRPr lang="de-DE" dirty="0" smtClean="0"/>
          </a:p>
          <a:p>
            <a:r>
              <a:rPr lang="de-DE" dirty="0" smtClean="0"/>
              <a:t>Einmal mit </a:t>
            </a:r>
            <a:r>
              <a:rPr lang="de-DE" dirty="0" err="1" smtClean="0"/>
              <a:t>Dlib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50043-14B0-4507-987D-25AF5D3413E8}" type="datetime1">
              <a:rPr lang="de-DE" smtClean="0"/>
              <a:t>26.04.2020</a:t>
            </a:fld>
            <a:endParaRPr lang="en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MSI - Bilderkennung mit OpenCV</a:t>
            </a:r>
            <a:endParaRPr lang="en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46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26102374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2343827"/>
            <a:ext cx="10515600" cy="1325563"/>
          </a:xfrm>
        </p:spPr>
        <p:txBody>
          <a:bodyPr/>
          <a:lstStyle/>
          <a:p>
            <a:pPr algn="ctr"/>
            <a:r>
              <a:rPr lang="de-DE" dirty="0" smtClean="0"/>
              <a:t>DEMO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2750A-0466-4769-8B24-DB4715358FA4}" type="datetime1">
              <a:rPr lang="de-DE" smtClean="0"/>
              <a:t>26.04.2020</a:t>
            </a:fld>
            <a:endParaRPr lang="en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MSI - Bilderkennung mit OpenCV</a:t>
            </a:r>
            <a:endParaRPr lang="en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47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6209326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BAFEB9B6-68B7-493C-8627-50397D1A6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Weiterführendes</a:t>
            </a:r>
            <a:endParaRPr lang="en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31A542A-75E4-4029-991E-B47BD4E890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49457F69-AE03-4D16-9C06-26057A4183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0DAC3-28B3-4721-94E6-1FA865219583}" type="datetime1">
              <a:rPr lang="de-DE" smtClean="0"/>
              <a:t>26.04.2020</a:t>
            </a:fld>
            <a:endParaRPr lang="en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9057D8EE-0F50-4ABF-B7D3-1D2A5F378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48</a:t>
            </a:fld>
            <a:endParaRPr lang="en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F37D782-8EC2-4B31-A4FB-79C2FD0FD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48829289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BAFEB9B6-68B7-493C-8627-50397D1A6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  <a:endParaRPr lang="en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31A542A-75E4-4029-991E-B47BD4E890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49457F69-AE03-4D16-9C06-26057A4183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0DAC3-28B3-4721-94E6-1FA865219583}" type="datetime1">
              <a:rPr lang="de-DE" smtClean="0"/>
              <a:t>26.04.2020</a:t>
            </a:fld>
            <a:endParaRPr lang="en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9057D8EE-0F50-4ABF-B7D3-1D2A5F378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49</a:t>
            </a:fld>
            <a:endParaRPr lang="en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F37D782-8EC2-4B31-A4FB-79C2FD0FD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940024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A48BE956-D902-48A6-80E1-446A5745D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Was ist </a:t>
            </a:r>
            <a:r>
              <a:rPr lang="de-DE" dirty="0" err="1"/>
              <a:t>OpenCV</a:t>
            </a:r>
            <a:r>
              <a:rPr lang="de-DE" dirty="0"/>
              <a:t>?</a:t>
            </a:r>
            <a:endParaRPr lang="en-DE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A1CA09B2-A8FC-49D4-963C-66D0B8652D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Open Source Computer Vision</a:t>
            </a:r>
          </a:p>
          <a:p>
            <a:r>
              <a:rPr lang="de-DE" dirty="0"/>
              <a:t>Bibliothek für Bildverarbeitung und maschinelles Sehen</a:t>
            </a:r>
          </a:p>
          <a:p>
            <a:r>
              <a:rPr lang="de-DE" dirty="0"/>
              <a:t>C, C++, Python und Java</a:t>
            </a:r>
          </a:p>
          <a:p>
            <a:r>
              <a:rPr lang="de-DE" dirty="0"/>
              <a:t>~70 Modules</a:t>
            </a:r>
          </a:p>
          <a:p>
            <a:pPr lvl="1"/>
            <a:r>
              <a:rPr lang="de-DE" dirty="0" err="1"/>
              <a:t>objdetect</a:t>
            </a:r>
            <a:r>
              <a:rPr lang="de-DE" dirty="0"/>
              <a:t> für Objekterkennung</a:t>
            </a:r>
          </a:p>
          <a:p>
            <a:pPr lvl="1"/>
            <a:r>
              <a:rPr lang="de-DE" dirty="0"/>
              <a:t>Face für Gesichtserkennung</a:t>
            </a:r>
          </a:p>
          <a:p>
            <a:pPr lvl="1"/>
            <a:r>
              <a:rPr lang="de-DE" dirty="0" err="1"/>
              <a:t>dnn</a:t>
            </a:r>
            <a:r>
              <a:rPr lang="de-DE" dirty="0"/>
              <a:t>, ein Deep </a:t>
            </a:r>
            <a:r>
              <a:rPr lang="de-DE" dirty="0" err="1"/>
              <a:t>Neural</a:t>
            </a:r>
            <a:r>
              <a:rPr lang="de-DE" dirty="0"/>
              <a:t> Network Module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412EE924-ED5E-4D6A-86AA-EA4973A4FE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4996" y="283131"/>
            <a:ext cx="1828804" cy="2252477"/>
          </a:xfrm>
          <a:prstGeom prst="rect">
            <a:avLst/>
          </a:prstGeom>
        </p:spPr>
      </p:pic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E26BE3F8-656E-44A0-963E-C49B3963F0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C83EFA-1E27-4AB7-A444-7CFC95325E30}" type="datetime1">
              <a:rPr lang="de-DE" smtClean="0"/>
              <a:t>26.04.2020</a:t>
            </a:fld>
            <a:endParaRPr lang="en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5168535A-94FA-460D-A9CF-19124D1B68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5</a:t>
            </a:fld>
            <a:endParaRPr lang="en-DE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64F26E87-C260-49E8-A911-E600CADAA4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897653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A8A55A97-58D3-453E-B442-CCA410A14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Quellen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F89ED268-107B-43A7-8EA1-67C60BB5B1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1400" dirty="0">
                <a:hlinkClick r:id="rId2"/>
              </a:rPr>
              <a:t>https://blog.notebooksbilliger.de/wp-content/uploads/2017/09/galaxy-note-8-face-unlock-unsicher-title.jpg</a:t>
            </a:r>
            <a:endParaRPr lang="de-DE" sz="1400" dirty="0"/>
          </a:p>
          <a:p>
            <a:r>
              <a:rPr lang="de-DE" sz="1400" dirty="0">
                <a:hlinkClick r:id="rId3"/>
              </a:rPr>
              <a:t>https://www.supermarktblog.com/wp-content/uploads/2019/10/amazongo26a.jpg</a:t>
            </a:r>
            <a:endParaRPr lang="de-DE" sz="1400" dirty="0"/>
          </a:p>
          <a:p>
            <a:r>
              <a:rPr lang="de-DE" sz="1400" dirty="0">
                <a:hlinkClick r:id="rId4"/>
              </a:rPr>
              <a:t>https://www.roedel.de/images/mrt_kopf/01.jpg</a:t>
            </a:r>
            <a:endParaRPr lang="de-DE" sz="1400" dirty="0"/>
          </a:p>
          <a:p>
            <a:r>
              <a:rPr lang="de-DE" sz="1400" dirty="0">
                <a:hlinkClick r:id="rId5"/>
              </a:rPr>
              <a:t>https://imgs.chip.de/1UzVk4G67v4aP9ZB6R668P5uQOU=/618x0/filters:format(jpeg):fill(fff,true)/www.chip.de%2Fii%2F6%2F4%2F9%2F7%2F9%2F5%2F9%2F2%2F8f785e788c13c1a9.jpeg</a:t>
            </a:r>
            <a:endParaRPr lang="de-DE" sz="1400" dirty="0"/>
          </a:p>
          <a:p>
            <a:r>
              <a:rPr lang="de-DE" sz="1400" dirty="0"/>
              <a:t>https://towardsdatascience.com/the-intuition-behind-facial-detection-the-viola-jones-algorithm-29d9106b6999</a:t>
            </a: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543BA872-A9A3-468A-892B-1086BD0344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0BD05-374B-45A6-8F04-94237AE3833F}" type="datetime1">
              <a:rPr lang="de-DE" smtClean="0"/>
              <a:t>26.04.2020</a:t>
            </a:fld>
            <a:endParaRPr lang="en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FAF5690-E1FD-411F-95AE-D293DD193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50</a:t>
            </a:fld>
            <a:endParaRPr lang="en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A675CE37-1C9C-408C-A40F-40C23443F8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9784719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BAFEB9B6-68B7-493C-8627-50397D1A6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Deep Learning</a:t>
            </a:r>
            <a:endParaRPr lang="en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31A542A-75E4-4029-991E-B47BD4E890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FCFA2873-0F59-438C-92AA-414F0DC318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AC895-AB37-4F42-8365-B7E76335E480}" type="datetime1">
              <a:rPr lang="de-DE" smtClean="0"/>
              <a:t>26.04.2020</a:t>
            </a:fld>
            <a:endParaRPr lang="en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A985F19-27BD-465E-AA21-EB55DEF59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6</a:t>
            </a:fld>
            <a:endParaRPr lang="en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0015B28-AA7D-464E-844F-C974B969B3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MSI - Bilderkennung mit </a:t>
            </a:r>
            <a:r>
              <a:rPr lang="de-DE" dirty="0" err="1"/>
              <a:t>OpenCV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720074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>
            <a:extLst>
              <a:ext uri="{FF2B5EF4-FFF2-40B4-BE49-F238E27FC236}">
                <a16:creationId xmlns:a16="http://schemas.microsoft.com/office/drawing/2014/main" id="{259F5A1D-E567-4E33-A5F0-49C526450E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7688" y="365125"/>
            <a:ext cx="3986112" cy="2140502"/>
          </a:xfrm>
          <a:prstGeom prst="rect">
            <a:avLst/>
          </a:prstGeom>
        </p:spPr>
      </p:pic>
      <p:sp>
        <p:nvSpPr>
          <p:cNvPr id="4" name="Titel 3">
            <a:extLst>
              <a:ext uri="{FF2B5EF4-FFF2-40B4-BE49-F238E27FC236}">
                <a16:creationId xmlns:a16="http://schemas.microsoft.com/office/drawing/2014/main" id="{AD402621-67E5-48C0-BEBC-8EECE72D7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Was ist Deep Learning?</a:t>
            </a:r>
            <a:endParaRPr lang="en-DE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B644FF12-228D-47F6-81C4-3A1A71132C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Teilbereich des </a:t>
            </a:r>
            <a:r>
              <a:rPr lang="de-DE" dirty="0" err="1"/>
              <a:t>Machine</a:t>
            </a:r>
            <a:r>
              <a:rPr lang="de-DE" dirty="0"/>
              <a:t> </a:t>
            </a:r>
            <a:r>
              <a:rPr lang="de-DE" dirty="0" err="1"/>
              <a:t>Learnings</a:t>
            </a:r>
            <a:endParaRPr lang="de-DE" dirty="0"/>
          </a:p>
          <a:p>
            <a:r>
              <a:rPr lang="de-DE" dirty="0"/>
              <a:t>Lernen stark an das menschlichen Gehirns angelehnt</a:t>
            </a:r>
          </a:p>
          <a:p>
            <a:r>
              <a:rPr lang="de-DE" dirty="0"/>
              <a:t>trainieren und verknüpfen großer Datenmengen</a:t>
            </a:r>
          </a:p>
          <a:p>
            <a:endParaRPr lang="en-DE" dirty="0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1E265B78-6867-4600-83C7-F88686E292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D49B8-27A4-4098-AE86-94E68602AB44}" type="datetime1">
              <a:rPr lang="de-DE" smtClean="0"/>
              <a:t>26.04.2020</a:t>
            </a:fld>
            <a:endParaRPr lang="en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6635CA1-E4F0-4EB3-97E6-FC5EE80CB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7</a:t>
            </a:fld>
            <a:endParaRPr lang="en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70E5877-B123-4616-AC09-0B383E6677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pic>
        <p:nvPicPr>
          <p:cNvPr id="8" name="Inhaltsplatzhalter 6">
            <a:extLst>
              <a:ext uri="{FF2B5EF4-FFF2-40B4-BE49-F238E27FC236}">
                <a16:creationId xmlns:a16="http://schemas.microsoft.com/office/drawing/2014/main" id="{A33E39FB-1BCA-4CF8-BD6B-1A127F9858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3181" y="3240816"/>
            <a:ext cx="2654798" cy="2767654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093AE78E-B02B-46EB-98F0-6E0B0FFBF3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454" y="3429000"/>
            <a:ext cx="5288751" cy="2978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54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Hier nochmal </a:t>
            </a:r>
            <a:r>
              <a:rPr lang="de-DE" dirty="0" err="1" smtClean="0"/>
              <a:t>bissl</a:t>
            </a:r>
            <a:r>
              <a:rPr lang="de-DE" dirty="0" smtClean="0"/>
              <a:t> über Neuronale Netze labern Gewichte, Aktivierungen usw.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mtClean="0"/>
              <a:t>Zum Abholen halt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342F3-1903-4281-9F86-C133C38F8BF6}" type="datetime1">
              <a:rPr lang="de-DE" smtClean="0"/>
              <a:t>26.04.2020</a:t>
            </a:fld>
            <a:endParaRPr lang="en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MSI - Bilderkennung mit OpenCV</a:t>
            </a:r>
            <a:endParaRPr lang="en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5989003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178BE4-43BD-4EA4-A63C-71249D144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Convolutional</a:t>
            </a:r>
            <a:r>
              <a:rPr lang="de-DE" dirty="0" smtClean="0"/>
              <a:t> </a:t>
            </a:r>
            <a:r>
              <a:rPr lang="de-DE" dirty="0" err="1" smtClean="0"/>
              <a:t>Neural</a:t>
            </a:r>
            <a:r>
              <a:rPr lang="de-DE" dirty="0" smtClean="0"/>
              <a:t> Networks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5E0F7B8-8AE6-4973-A423-9780CF4E5D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Speziell zur Bildverarbeitung entwickelt worden, aber auch weiter nutzbar (Textverarbeitung)</a:t>
            </a:r>
          </a:p>
          <a:p>
            <a:r>
              <a:rPr lang="de-DE" dirty="0" smtClean="0"/>
              <a:t>Kann Input als Matrix verarbeiten (normal nur Vektor möglich)</a:t>
            </a:r>
          </a:p>
          <a:p>
            <a:pPr lvl="1"/>
            <a:r>
              <a:rPr lang="de-DE" dirty="0" smtClean="0"/>
              <a:t>Als Normal müsste das Bild in viele Vektoren gesplittet werden usw.</a:t>
            </a:r>
          </a:p>
          <a:p>
            <a:r>
              <a:rPr lang="de-DE" dirty="0"/>
              <a:t>f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DDBAF2C-A248-470E-A884-BC55094260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3371F-D8EE-4350-ADD9-58886A29D576}" type="datetime1">
              <a:rPr lang="de-DE" smtClean="0"/>
              <a:t>26.04.2020</a:t>
            </a:fld>
            <a:endParaRPr lang="en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9B5ADDB-1EF9-43E8-A46A-FD9F35F3D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F897FE2-2FD4-40C7-9604-6037527D9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726875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1816</Words>
  <Application>Microsoft Office PowerPoint</Application>
  <PresentationFormat>Breitbild</PresentationFormat>
  <Paragraphs>397</Paragraphs>
  <Slides>50</Slides>
  <Notes>18</Notes>
  <HiddenSlides>2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50</vt:i4>
      </vt:variant>
    </vt:vector>
  </HeadingPairs>
  <TitlesOfParts>
    <vt:vector size="54" baseType="lpstr">
      <vt:lpstr>Arial</vt:lpstr>
      <vt:lpstr>Calibri</vt:lpstr>
      <vt:lpstr>Calibri Light</vt:lpstr>
      <vt:lpstr>Office</vt:lpstr>
      <vt:lpstr>Bilderkennung mit OpenCV</vt:lpstr>
      <vt:lpstr>PowerPoint-Präsentation</vt:lpstr>
      <vt:lpstr>Inhalt der Präsentation</vt:lpstr>
      <vt:lpstr>OpenCV</vt:lpstr>
      <vt:lpstr>Was ist OpenCV?</vt:lpstr>
      <vt:lpstr>Deep Learning</vt:lpstr>
      <vt:lpstr>Was ist Deep Learning?</vt:lpstr>
      <vt:lpstr>Hier nochmal bissl über Neuronale Netze labern Gewichte, Aktivierungen usw.</vt:lpstr>
      <vt:lpstr>Convolutional Neural Networks</vt:lpstr>
      <vt:lpstr>Convolutional Neural Networks</vt:lpstr>
      <vt:lpstr>Objekterkennung</vt:lpstr>
      <vt:lpstr>Was ist Objekterkennung?</vt:lpstr>
      <vt:lpstr>Objekterfassung</vt:lpstr>
      <vt:lpstr>Objekterfassung</vt:lpstr>
      <vt:lpstr>Objektererkennung</vt:lpstr>
      <vt:lpstr>Objekterkennung</vt:lpstr>
      <vt:lpstr>Objekterkennung</vt:lpstr>
      <vt:lpstr>R-CNN</vt:lpstr>
      <vt:lpstr>Single Shot Detector</vt:lpstr>
      <vt:lpstr>Single Shot Detector – Demo</vt:lpstr>
      <vt:lpstr>DEMO</vt:lpstr>
      <vt:lpstr>You Only Look Once</vt:lpstr>
      <vt:lpstr>You Only Look Once – Demo</vt:lpstr>
      <vt:lpstr>DEMO</vt:lpstr>
      <vt:lpstr>Face Detection</vt:lpstr>
      <vt:lpstr>Face Detection - Allgemein</vt:lpstr>
      <vt:lpstr>Face Detection – Viola-Jones-Methode</vt:lpstr>
      <vt:lpstr>Face Detection – Haar Features</vt:lpstr>
      <vt:lpstr>Face Detection - AdaBoost</vt:lpstr>
      <vt:lpstr>Cascading</vt:lpstr>
      <vt:lpstr>Face Detection – Demo</vt:lpstr>
      <vt:lpstr>DEMO</vt:lpstr>
      <vt:lpstr>Face Detection – Demo Age &amp; Gender</vt:lpstr>
      <vt:lpstr>DEMO</vt:lpstr>
      <vt:lpstr>Face Recognition</vt:lpstr>
      <vt:lpstr>Face Recognition - Allgemein</vt:lpstr>
      <vt:lpstr>Face Recognition - Problem</vt:lpstr>
      <vt:lpstr>Face Recognition - Facial Landmarks</vt:lpstr>
      <vt:lpstr>Face Recognition - Facial Landmarks</vt:lpstr>
      <vt:lpstr>Facial Landmarks - Demo</vt:lpstr>
      <vt:lpstr>DEMO</vt:lpstr>
      <vt:lpstr>Face Recognition - Messungen</vt:lpstr>
      <vt:lpstr>Face Recognition - Messungen</vt:lpstr>
      <vt:lpstr>Datensatzerstellung – Bing Image Search API</vt:lpstr>
      <vt:lpstr>Datensatzerstellung – Manuell</vt:lpstr>
      <vt:lpstr>Face Recognition - Demo</vt:lpstr>
      <vt:lpstr>DEMO</vt:lpstr>
      <vt:lpstr>Weiterführendes</vt:lpstr>
      <vt:lpstr>Fazit</vt:lpstr>
      <vt:lpstr>Quellen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Bilderkennung mit OpenCV</dc:title>
  <dc:creator>Markus Cöllen</dc:creator>
  <cp:lastModifiedBy>Jens Windisch</cp:lastModifiedBy>
  <cp:revision>66</cp:revision>
  <dcterms:created xsi:type="dcterms:W3CDTF">2020-04-13T21:40:48Z</dcterms:created>
  <dcterms:modified xsi:type="dcterms:W3CDTF">2020-04-26T22:14:23Z</dcterms:modified>
</cp:coreProperties>
</file>